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54082-72DC-42DE-98DA-68D390ED229D}" type="datetimeFigureOut">
              <a:rPr lang="el-GR" smtClean="0"/>
              <a:pPr/>
              <a:t>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DDA57-BF1C-4048-AAB7-04D0DDD14DB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691680" y="260649"/>
            <a:ext cx="4608512" cy="1584175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solidFill>
                  <a:schemeClr val="bg1"/>
                </a:solidFill>
              </a:rPr>
              <a:t>Εταιρεία Προαγωγής Ψυχικής Υγείας Ηπείρου</a:t>
            </a:r>
            <a:endParaRPr lang="el-GR" sz="3200" b="1" dirty="0">
              <a:solidFill>
                <a:schemeClr val="bg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9144000" cy="4005064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/>
              <a:t>ΕΠΙΚΡΑΤΗΣΗ ΗΠΑΤΙΤΙΔΑΣ </a:t>
            </a:r>
            <a:r>
              <a:rPr lang="en-US" b="1" dirty="0"/>
              <a:t>B</a:t>
            </a:r>
            <a:r>
              <a:rPr lang="el-GR" b="1" dirty="0"/>
              <a:t> ΣΕ ΠΛΗΘΥΣΜΟ ΑΣΘΕΝΩΝ ΜΕ ΣΧΙΖΟΦΡΕΝΕΙΑ ΚΑΙ ΣΥΝΑΦΕΙΣ ΨΥΧΩΣΕΙΣ ΣΕ ΠΕΡΙΟΧΕΣ ΤΗΣ ΕΠΑΡΧΙΑΣ ΣΤΗΝ ΉΠΕΙΡΟ</a:t>
            </a:r>
            <a:endParaRPr lang="el-GR" dirty="0"/>
          </a:p>
          <a:p>
            <a:r>
              <a:rPr lang="el-GR" dirty="0" err="1"/>
              <a:t>Περιτογιάννης</a:t>
            </a:r>
            <a:r>
              <a:rPr lang="el-GR" dirty="0"/>
              <a:t> Β</a:t>
            </a:r>
            <a:r>
              <a:rPr lang="el-GR" baseline="30000" dirty="0"/>
              <a:t>1</a:t>
            </a:r>
            <a:r>
              <a:rPr lang="el-GR" dirty="0"/>
              <a:t>., Γιώτη Π</a:t>
            </a:r>
            <a:r>
              <a:rPr lang="el-GR" baseline="30000" dirty="0"/>
              <a:t>1</a:t>
            </a:r>
            <a:r>
              <a:rPr lang="el-GR" dirty="0"/>
              <a:t>., </a:t>
            </a:r>
            <a:r>
              <a:rPr lang="el-GR" dirty="0" err="1"/>
              <a:t>Γκόγκου</a:t>
            </a:r>
            <a:r>
              <a:rPr lang="el-GR" dirty="0"/>
              <a:t> Α</a:t>
            </a:r>
            <a:r>
              <a:rPr lang="el-GR" baseline="30000" dirty="0"/>
              <a:t>1</a:t>
            </a:r>
            <a:r>
              <a:rPr lang="el-GR" dirty="0"/>
              <a:t>., Δόση Δ</a:t>
            </a:r>
            <a:r>
              <a:rPr lang="el-GR" baseline="30000" dirty="0"/>
              <a:t>1</a:t>
            </a:r>
            <a:r>
              <a:rPr lang="el-GR" dirty="0"/>
              <a:t>.Φωτοπούλου Β</a:t>
            </a:r>
            <a:r>
              <a:rPr lang="el-GR" baseline="30000" dirty="0"/>
              <a:t>1</a:t>
            </a:r>
            <a:r>
              <a:rPr lang="el-GR" dirty="0"/>
              <a:t>, </a:t>
            </a:r>
            <a:r>
              <a:rPr lang="el-GR" dirty="0" err="1"/>
              <a:t>Μαυρέας</a:t>
            </a:r>
            <a:r>
              <a:rPr lang="el-GR" dirty="0"/>
              <a:t> Β</a:t>
            </a:r>
            <a:r>
              <a:rPr lang="el-GR" baseline="30000" dirty="0"/>
              <a:t>2</a:t>
            </a:r>
            <a:r>
              <a:rPr lang="el-GR" dirty="0" smtClean="0"/>
              <a:t>.</a:t>
            </a:r>
            <a:r>
              <a:rPr lang="el-GR" dirty="0"/>
              <a:t> </a:t>
            </a:r>
          </a:p>
          <a:p>
            <a:r>
              <a:rPr lang="el-GR" dirty="0"/>
              <a:t>1. Κινητή Μονάδα Ψυχικής Υγείας Ιωαννίνων-Θεσπρωτίας, Εταιρεία Προαγωγής Ψυχικής Υγείας Ηπείρου, Ιωάννινα</a:t>
            </a:r>
          </a:p>
          <a:p>
            <a:r>
              <a:rPr lang="el-GR" dirty="0"/>
              <a:t>2. Πανεπιστήμιο Ιωαννίνων, Ιατρική Σχολή, Ψυχιατρική Κλινική, </a:t>
            </a:r>
            <a:r>
              <a:rPr lang="el-GR" dirty="0" smtClean="0"/>
              <a:t>Ιωάννινα</a:t>
            </a:r>
          </a:p>
          <a:p>
            <a:r>
              <a:rPr lang="el-GR" sz="2800" dirty="0" smtClean="0"/>
              <a:t>26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Πανελλήνιο Συνέδριο Ψυχιατρικής, Κως, 17-20 Μαΐου 2018</a:t>
            </a:r>
            <a:endParaRPr lang="el-GR" sz="2800" dirty="0"/>
          </a:p>
          <a:p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5725" t="30521" r="19043" b="44162"/>
          <a:stretch>
            <a:fillRect/>
          </a:stretch>
        </p:blipFill>
        <p:spPr bwMode="auto">
          <a:xfrm>
            <a:off x="4067944" y="1772816"/>
            <a:ext cx="4752528" cy="91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- Θέση περιεχομένου" descr="msoAB4AA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25555" t="24071" r="9710" b="15752"/>
          <a:stretch>
            <a:fillRect/>
          </a:stretch>
        </p:blipFill>
        <p:spPr bwMode="auto">
          <a:xfrm>
            <a:off x="755576" y="54868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Εισαγωγή-σκοπός της μελέτης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Σύμφωνα με διεθνείς μελέτες η επικράτηση της ηπατίτιδας Β σε ασθενείς με ψυχωτικές διαταραχές είναι πολύ υψηλότερη σε σύγκριση με το γενικό πληθυσμό. </a:t>
            </a:r>
          </a:p>
          <a:p>
            <a:r>
              <a:rPr lang="el-GR" dirty="0" smtClean="0"/>
              <a:t>Ο σκοπός της μελέτης ήταν να προσδιοριστεί η επικράτηση της ηπατίτιδας Β σε ασθενείς με σχιζοφρένεια και συναφείς ψυχώσεις που λαμβάνουν φροντίδα από την Κινητή Μονάδα Ψυχικής Υγείας Ιωαννίνων-Θεσπρωτίας (ΚΜΨΥ Ι-Θ) σε περιοχές της υπαίθρου στην Ήπειρο.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el-GR" b="1" dirty="0" smtClean="0"/>
              <a:t>Υλικό και μέθοδοι</a:t>
            </a:r>
            <a:endParaRPr lang="el-GR" b="1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 flipV="1">
            <a:off x="457200" y="1340768"/>
            <a:ext cx="4040188" cy="194345"/>
          </a:xfrm>
        </p:spPr>
        <p:txBody>
          <a:bodyPr>
            <a:normAutofit fontScale="32500" lnSpcReduction="20000"/>
          </a:bodyPr>
          <a:lstStyle/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4317876" cy="5328592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Η ΚΜΨΥ Ι-Θ καλύπτει έναν πληθυσμό περίπου 100000 κατοίκων, σε περιοχές της υπαίθρου στην Ήπειρο</a:t>
            </a:r>
          </a:p>
          <a:p>
            <a:r>
              <a:rPr lang="el-GR" dirty="0" smtClean="0"/>
              <a:t>Εξετάστηκαν τα ιατρικά αρχεία των ασθενών με ψυχωτικές διαταραχές που παρακολουθούνται συστηματικά από την ΚΜΨΥ Ι-Θ. </a:t>
            </a:r>
          </a:p>
          <a:p>
            <a:r>
              <a:rPr lang="el-GR" dirty="0" smtClean="0"/>
              <a:t>Οι πληροφορίες ανακτήθηκαν από τη βάση δεδομένων της ΚΜΨΥ Ι-Θ και από την αντίστοιχη της ψυχιατρικής κλινικής του Πανεπιστημιακού Νοσοκομείου Ιωαννίνων. 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720079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Περιφέρεια Ηπείρου. Μ</a:t>
            </a:r>
            <a:r>
              <a:rPr lang="el-GR" dirty="0" smtClean="0"/>
              <a:t>ε </a:t>
            </a:r>
            <a:r>
              <a:rPr lang="el-GR" dirty="0" smtClean="0"/>
              <a:t>πράσινο χρώμα απεικονίζεται η περιοχή ευθύνης της ΚΜΨΥ Ι-Θ</a:t>
            </a:r>
            <a:endParaRPr lang="el-GR" dirty="0"/>
          </a:p>
        </p:txBody>
      </p:sp>
      <p:pic>
        <p:nvPicPr>
          <p:cNvPr id="7" name="Picture 2" descr="G:\Community mental health services in a rural area of Greece. A 10-year account\Map for articl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060848"/>
            <a:ext cx="3604969" cy="4536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635670"/>
          </a:xfrm>
        </p:spPr>
        <p:txBody>
          <a:bodyPr>
            <a:noAutofit/>
          </a:bodyPr>
          <a:lstStyle/>
          <a:p>
            <a:r>
              <a:rPr lang="el-GR" sz="4800" dirty="0" smtClean="0"/>
              <a:t>Αποτελέσματα</a:t>
            </a:r>
            <a:endParaRPr lang="el-GR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04" y="980728"/>
            <a:ext cx="3168353" cy="6336704"/>
          </a:xfrm>
        </p:spPr>
        <p:txBody>
          <a:bodyPr/>
          <a:lstStyle/>
          <a:p>
            <a:r>
              <a:rPr lang="el-GR" sz="1600" dirty="0"/>
              <a:t>Σε σύνολο 77 ασθενών με ψυχωτικές διαταραχές που λαμβάνουν θεραπεία από την ΚΜΨΥ Ι-Θ (65% άντρες, μ.ο. ηλικίας 54,9 έτη, μέση διάρκεια νόσου 26,3 έτη), ανακτήθηκαν στοιχεία για 60. </a:t>
            </a:r>
          </a:p>
          <a:p>
            <a:r>
              <a:rPr lang="el-GR" sz="1600" dirty="0"/>
              <a:t>Βρέθηκαν 5 περιπτώσεις ασθενών που ήταν οροθετικοί για την ηπατίτιδα Β, μια επικράτηση της τάξης του 8,3%, πολύ υψηλότερη από ότι στο γενικό πληθυσμό. </a:t>
            </a:r>
          </a:p>
          <a:p>
            <a:r>
              <a:rPr lang="el-GR" sz="1600" dirty="0"/>
              <a:t>Ως παράγοντες κινδύνου αναγνωρίστηκαν η απρόσεκτη σεξουαλική συμπεριφορά και το ιστορικό κατάχρησης αλκοόλ/ουσιών. </a:t>
            </a:r>
          </a:p>
          <a:p>
            <a:r>
              <a:rPr lang="el-GR" sz="1600" dirty="0"/>
              <a:t>Κανείς από τους εν λόγω ασθενείς δεν είχε τακτική παρακολούθηση για το ζήτημα αυτό, ενώ είναι άγνωστο αν ήταν ενήμεροι της κατάστασης. </a:t>
            </a:r>
          </a:p>
          <a:p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575739"/>
              </p:ext>
            </p:extLst>
          </p:nvPr>
        </p:nvGraphicFramePr>
        <p:xfrm>
          <a:off x="3275856" y="1052736"/>
          <a:ext cx="5868144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402"/>
                <a:gridCol w="747602"/>
                <a:gridCol w="897122"/>
                <a:gridCol w="1121402"/>
                <a:gridCol w="1980616"/>
              </a:tblGrid>
              <a:tr h="938404">
                <a:tc>
                  <a:txBody>
                    <a:bodyPr/>
                    <a:lstStyle/>
                    <a:p>
                      <a:r>
                        <a:rPr lang="el-GR" dirty="0" smtClean="0"/>
                        <a:t>Ασθενείς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Φύλο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Ηλικία (έτη)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Διάρκεια νόσου (έτη)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Πιθανός</a:t>
                      </a:r>
                      <a:r>
                        <a:rPr lang="el-GR" baseline="0" dirty="0" smtClean="0"/>
                        <a:t> παράγων κινδύνου</a:t>
                      </a:r>
                      <a:endParaRPr lang="el-GR" dirty="0"/>
                    </a:p>
                  </a:txBody>
                  <a:tcPr/>
                </a:tc>
              </a:tr>
              <a:tr h="375361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Χρήση</a:t>
                      </a:r>
                      <a:r>
                        <a:rPr lang="el-GR" baseline="0" dirty="0" smtClean="0"/>
                        <a:t> ουσιών</a:t>
                      </a:r>
                      <a:endParaRPr lang="el-GR" dirty="0"/>
                    </a:p>
                  </a:txBody>
                  <a:tcPr/>
                </a:tc>
              </a:tr>
              <a:tr h="977081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Απρόσεκτη σεξουαλική συμπεριφορά</a:t>
                      </a:r>
                      <a:endParaRPr lang="el-GR" dirty="0"/>
                    </a:p>
                  </a:txBody>
                  <a:tcPr/>
                </a:tc>
              </a:tr>
              <a:tr h="656883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Κατάχρηση αλκοόλ</a:t>
                      </a:r>
                      <a:endParaRPr lang="el-GR" dirty="0"/>
                    </a:p>
                  </a:txBody>
                  <a:tcPr/>
                </a:tc>
              </a:tr>
              <a:tr h="938404"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Απρόσεκτη σεξουαλική συμπεριφορά</a:t>
                      </a:r>
                    </a:p>
                  </a:txBody>
                  <a:tcPr/>
                </a:tc>
              </a:tr>
              <a:tr h="938404"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Απρόσεκτη σεξουαλική συμπεριφορά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4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l-GR" sz="4800" b="1" dirty="0" smtClean="0"/>
              <a:t>Συμπεράσματα</a:t>
            </a:r>
            <a:endParaRPr lang="el-GR" sz="4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 fontScale="92500"/>
          </a:bodyPr>
          <a:lstStyle/>
          <a:p>
            <a:r>
              <a:rPr lang="el-GR" sz="2600" dirty="0" smtClean="0"/>
              <a:t>Η επικράτηση της ηπατίτιδας Β στον πληθυσμό των ψυχωτικών ασθενών που παρακολουθεί η ΚΜΨΥ Ι-Θ, </a:t>
            </a:r>
            <a:r>
              <a:rPr lang="el-GR" sz="2600" dirty="0" smtClean="0"/>
              <a:t>φαίν</a:t>
            </a:r>
            <a:r>
              <a:rPr lang="el-GR" sz="2600" dirty="0" smtClean="0"/>
              <a:t>εται </a:t>
            </a:r>
            <a:r>
              <a:rPr lang="el-GR" sz="2600" dirty="0" smtClean="0"/>
              <a:t>να είναι υψηλή. </a:t>
            </a:r>
          </a:p>
          <a:p>
            <a:r>
              <a:rPr lang="el-GR" sz="2600" dirty="0" smtClean="0"/>
              <a:t>Οι ασθενείς αυτοί δεν λαμβάνουν καμία προληπτική παρέμβαση και δεν παρακολουθούνται ιατρικά για το πρόβλημα. Μια σημαντική μειοψηφία είναι άγνωστο αν είναι φορείς. </a:t>
            </a:r>
          </a:p>
          <a:p>
            <a:r>
              <a:rPr lang="el-GR" sz="2600" dirty="0" smtClean="0"/>
              <a:t>Τα παραπάνω ευρήματα μπορούν να αξιοποιηθούν για το σχεδιασμό παρεμβάσεων για καλύτερο έλεγχο και παραπομπή σε αντίστοιχες υπηρεσίες. </a:t>
            </a:r>
          </a:p>
          <a:p>
            <a:pPr marL="0" indent="0">
              <a:buNone/>
            </a:pPr>
            <a:r>
              <a:rPr lang="el-GR" sz="2600" dirty="0" smtClean="0"/>
              <a:t>Βιβλιογραφία</a:t>
            </a:r>
          </a:p>
          <a:p>
            <a:pPr marL="0" lvl="0" indent="0">
              <a:buNone/>
            </a:pPr>
            <a:r>
              <a:rPr lang="el-GR" sz="2200" dirty="0" smtClean="0"/>
              <a:t>1.</a:t>
            </a:r>
            <a:r>
              <a:rPr lang="en-US" sz="2200" dirty="0" smtClean="0"/>
              <a:t> Peritogiannis </a:t>
            </a:r>
            <a:r>
              <a:rPr lang="en-US" sz="2200" dirty="0"/>
              <a:t>V, Tatsioni A, </a:t>
            </a:r>
            <a:r>
              <a:rPr lang="en-US" sz="2200" dirty="0" err="1"/>
              <a:t>Menti</a:t>
            </a:r>
            <a:r>
              <a:rPr lang="en-US" sz="2200" dirty="0"/>
              <a:t> N, Grammeniati A, </a:t>
            </a:r>
            <a:r>
              <a:rPr lang="en-US" sz="2200" dirty="0" err="1"/>
              <a:t>Fotopoulou</a:t>
            </a:r>
            <a:r>
              <a:rPr lang="en-US" sz="2200" dirty="0"/>
              <a:t> V, </a:t>
            </a:r>
            <a:r>
              <a:rPr lang="en-US" sz="2200" dirty="0" err="1"/>
              <a:t>Mavreas</a:t>
            </a:r>
            <a:r>
              <a:rPr lang="en-US" sz="2200" dirty="0"/>
              <a:t> V. Treatment engagement of psychotic patients with a mobile mental health unit in rural areas in Greece: a five-year study. </a:t>
            </a:r>
            <a:r>
              <a:rPr lang="en-US" sz="2200" dirty="0" err="1"/>
              <a:t>Schizophr</a:t>
            </a:r>
            <a:r>
              <a:rPr lang="en-US" sz="2200" dirty="0"/>
              <a:t> Res Treatment 2013. Article ID 613956</a:t>
            </a:r>
            <a:r>
              <a:rPr lang="el-GR" sz="2200" dirty="0" smtClean="0"/>
              <a:t> </a:t>
            </a:r>
            <a:endParaRPr lang="en-US" sz="2200" dirty="0" smtClean="0"/>
          </a:p>
          <a:p>
            <a:pPr marL="0" lvl="0" indent="0">
              <a:buNone/>
            </a:pPr>
            <a:r>
              <a:rPr lang="en-US" sz="2200" dirty="0" smtClean="0"/>
              <a:t>2</a:t>
            </a:r>
            <a:r>
              <a:rPr lang="en-US" sz="2200" dirty="0"/>
              <a:t>. </a:t>
            </a:r>
            <a:r>
              <a:rPr lang="en-US" sz="2200" dirty="0" smtClean="0"/>
              <a:t>Zhu  H, Liu X, </a:t>
            </a:r>
            <a:r>
              <a:rPr lang="en-US" sz="2200" dirty="0" err="1" smtClean="0"/>
              <a:t>Xue</a:t>
            </a:r>
            <a:r>
              <a:rPr lang="en-US" sz="2200" dirty="0" smtClean="0"/>
              <a:t> Y et al. </a:t>
            </a:r>
            <a:r>
              <a:rPr lang="en-US" sz="2200" dirty="0" err="1" smtClean="0"/>
              <a:t>Seroepidemiology</a:t>
            </a:r>
            <a:r>
              <a:rPr lang="en-US" sz="2200" dirty="0" smtClean="0"/>
              <a:t> </a:t>
            </a:r>
            <a:r>
              <a:rPr lang="en-US" sz="2200" dirty="0"/>
              <a:t>of hepatitis B virus infection among Chinese schizophrenia patients. J Infect Dev </a:t>
            </a:r>
            <a:r>
              <a:rPr lang="en-US" sz="2200" dirty="0" err="1"/>
              <a:t>Ctries</a:t>
            </a:r>
            <a:r>
              <a:rPr lang="en-US" sz="2200" dirty="0"/>
              <a:t> 2015; 9(5):512-518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475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Εταιρεία Προαγωγής Ψυχικής Υγείας Ηπείρου</vt:lpstr>
      <vt:lpstr>Εισαγωγή-σκοπός της μελέτης</vt:lpstr>
      <vt:lpstr>Υλικό και μέθοδοι</vt:lpstr>
      <vt:lpstr>Αποτελέσματα</vt:lpstr>
      <vt:lpstr>Συμπεράσματα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Εταιρεία Προαγωγής Ψυχικής Υγείας Ηπείρου</dc:title>
  <dc:creator>Βάιος</dc:creator>
  <cp:lastModifiedBy>Vaios</cp:lastModifiedBy>
  <cp:revision>19</cp:revision>
  <dcterms:created xsi:type="dcterms:W3CDTF">2018-05-06T16:24:18Z</dcterms:created>
  <dcterms:modified xsi:type="dcterms:W3CDTF">2018-05-07T18:08:48Z</dcterms:modified>
</cp:coreProperties>
</file>