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3" r:id="rId1"/>
  </p:sldMasterIdLst>
  <p:notesMasterIdLst>
    <p:notesMasterId r:id="rId7"/>
  </p:notesMasterIdLst>
  <p:sldIdLst>
    <p:sldId id="261" r:id="rId2"/>
    <p:sldId id="260" r:id="rId3"/>
    <p:sldId id="264" r:id="rId4"/>
    <p:sldId id="258" r:id="rId5"/>
    <p:sldId id="263" r:id="rId6"/>
  </p:sldIdLst>
  <p:sldSz cx="9144000" cy="5143500" type="screen16x9"/>
  <p:notesSz cx="6858000" cy="9144000"/>
  <p:defaultTextStyle>
    <a:lvl1pPr marL="0" algn="l" rtl="0" latinLnBrk="0">
      <a:defRPr lang="el-GR" sz="1800" kern="1200">
        <a:solidFill>
          <a:schemeClr val="tx1"/>
        </a:solidFill>
        <a:latin typeface="+mn-lt"/>
        <a:ea typeface="+mn-ea"/>
        <a:cs typeface="+mn-cs"/>
      </a:defRPr>
    </a:lvl1pPr>
    <a:lvl2pPr marL="457200" algn="l" rtl="0" latinLnBrk="0">
      <a:defRPr lang="el-GR" sz="1800" kern="1200">
        <a:solidFill>
          <a:schemeClr val="tx1"/>
        </a:solidFill>
        <a:latin typeface="+mn-lt"/>
        <a:ea typeface="+mn-ea"/>
        <a:cs typeface="+mn-cs"/>
      </a:defRPr>
    </a:lvl2pPr>
    <a:lvl3pPr marL="914400" algn="l" rtl="0" latinLnBrk="0">
      <a:defRPr lang="el-GR" sz="1800" kern="1200">
        <a:solidFill>
          <a:schemeClr val="tx1"/>
        </a:solidFill>
        <a:latin typeface="+mn-lt"/>
        <a:ea typeface="+mn-ea"/>
        <a:cs typeface="+mn-cs"/>
      </a:defRPr>
    </a:lvl3pPr>
    <a:lvl4pPr marL="1371600" algn="l" rtl="0" latinLnBrk="0">
      <a:defRPr lang="el-GR" sz="1800" kern="1200">
        <a:solidFill>
          <a:schemeClr val="tx1"/>
        </a:solidFill>
        <a:latin typeface="+mn-lt"/>
        <a:ea typeface="+mn-ea"/>
        <a:cs typeface="+mn-cs"/>
      </a:defRPr>
    </a:lvl4pPr>
    <a:lvl5pPr marL="1828800" algn="l" rtl="0" latinLnBrk="0">
      <a:defRPr lang="el-GR" sz="1800" kern="1200">
        <a:solidFill>
          <a:schemeClr val="tx1"/>
        </a:solidFill>
        <a:latin typeface="+mn-lt"/>
        <a:ea typeface="+mn-ea"/>
        <a:cs typeface="+mn-cs"/>
      </a:defRPr>
    </a:lvl5pPr>
    <a:lvl6pPr marL="2286000" algn="l" rtl="0" latinLnBrk="0">
      <a:defRPr lang="el-GR" sz="1800" kern="1200">
        <a:solidFill>
          <a:schemeClr val="tx1"/>
        </a:solidFill>
        <a:latin typeface="+mn-lt"/>
        <a:ea typeface="+mn-ea"/>
        <a:cs typeface="+mn-cs"/>
      </a:defRPr>
    </a:lvl6pPr>
    <a:lvl7pPr marL="2743200" algn="l" rtl="0" latinLnBrk="0">
      <a:defRPr lang="el-GR" sz="1800" kern="1200">
        <a:solidFill>
          <a:schemeClr val="tx1"/>
        </a:solidFill>
        <a:latin typeface="+mn-lt"/>
        <a:ea typeface="+mn-ea"/>
        <a:cs typeface="+mn-cs"/>
      </a:defRPr>
    </a:lvl7pPr>
    <a:lvl8pPr marL="3200400" algn="l" rtl="0" latinLnBrk="0">
      <a:defRPr lang="el-GR" sz="1800" kern="1200">
        <a:solidFill>
          <a:schemeClr val="tx1"/>
        </a:solidFill>
        <a:latin typeface="+mn-lt"/>
        <a:ea typeface="+mn-ea"/>
        <a:cs typeface="+mn-cs"/>
      </a:defRPr>
    </a:lvl8pPr>
    <a:lvl9pPr marL="3657600" algn="l" rtl="0" latinLnBrk="0">
      <a:defRPr lang="el-G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87621" autoAdjust="0"/>
  </p:normalViewPr>
  <p:slideViewPr>
    <p:cSldViewPr>
      <p:cViewPr varScale="1">
        <p:scale>
          <a:sx n="128" d="100"/>
          <a:sy n="128" d="100"/>
        </p:scale>
        <p:origin x="990" y="12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el-GR" sz="1200"/>
            </a:lvl1pPr>
            <a:extLst/>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el-GR" sz="1200"/>
            </a:lvl1pPr>
            <a:extLst/>
          </a:lstStyle>
          <a:p>
            <a:fld id="{A8ADFD5B-A66C-449C-B6E8-FB716D07777D}" type="datetimeFigureOut">
              <a:rPr lang="el-GR"/>
              <a:pPr/>
              <a:t>3/9/2025</a:t>
            </a:fld>
            <a:endParaRPr lang="el-G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l-GR"/>
              <a:t>Κάντε κλικ για επεξεργασία των στυλ υποδείγματος κειμένου</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el-GR" sz="1200"/>
            </a:lvl1pPr>
            <a:extLst/>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el-GR" sz="1200"/>
            </a:lvl1pPr>
            <a:extLst/>
          </a:lstStyle>
          <a:p>
            <a:fld id="{CA5D3BF3-D352-46FC-8343-31F56E6730EA}" type="slidenum">
              <a:rPr/>
              <a:pPr/>
              <a:t>‹#›</a:t>
            </a:fld>
            <a:endParaRPr lang="el-GR"/>
          </a:p>
        </p:txBody>
      </p:sp>
    </p:spTree>
  </p:cSld>
  <p:clrMap bg1="lt1" tx1="dk1" bg2="lt2" tx2="dk2" accent1="accent1" accent2="accent2" accent3="accent3" accent4="accent4" accent5="accent5" accent6="accent6" hlink="hlink" folHlink="folHlink"/>
  <p:notesStyle>
    <a:lvl1pPr marL="0" algn="l" rtl="0" latinLnBrk="0">
      <a:defRPr lang="el-GR" sz="1200" kern="1200">
        <a:solidFill>
          <a:schemeClr val="tx1"/>
        </a:solidFill>
        <a:latin typeface="+mn-lt"/>
        <a:ea typeface="+mn-ea"/>
        <a:cs typeface="+mn-cs"/>
      </a:defRPr>
    </a:lvl1pPr>
    <a:lvl2pPr marL="457200" algn="l" rtl="0" latinLnBrk="0">
      <a:defRPr lang="el-GR" sz="1200" kern="1200">
        <a:solidFill>
          <a:schemeClr val="tx1"/>
        </a:solidFill>
        <a:latin typeface="+mn-lt"/>
        <a:ea typeface="+mn-ea"/>
        <a:cs typeface="+mn-cs"/>
      </a:defRPr>
    </a:lvl2pPr>
    <a:lvl3pPr marL="914400" algn="l" rtl="0" latinLnBrk="0">
      <a:defRPr lang="el-GR" sz="1200" kern="1200">
        <a:solidFill>
          <a:schemeClr val="tx1"/>
        </a:solidFill>
        <a:latin typeface="+mn-lt"/>
        <a:ea typeface="+mn-ea"/>
        <a:cs typeface="+mn-cs"/>
      </a:defRPr>
    </a:lvl3pPr>
    <a:lvl4pPr marL="1371600" algn="l" rtl="0" latinLnBrk="0">
      <a:defRPr lang="el-GR" sz="1200" kern="1200">
        <a:solidFill>
          <a:schemeClr val="tx1"/>
        </a:solidFill>
        <a:latin typeface="+mn-lt"/>
        <a:ea typeface="+mn-ea"/>
        <a:cs typeface="+mn-cs"/>
      </a:defRPr>
    </a:lvl4pPr>
    <a:lvl5pPr marL="1828800" algn="l" rtl="0" latinLnBrk="0">
      <a:defRPr lang="el-GR" sz="1200" kern="1200">
        <a:solidFill>
          <a:schemeClr val="tx1"/>
        </a:solidFill>
        <a:latin typeface="+mn-lt"/>
        <a:ea typeface="+mn-ea"/>
        <a:cs typeface="+mn-cs"/>
      </a:defRPr>
    </a:lvl5pPr>
    <a:lvl6pPr marL="2286000" algn="l" rtl="0" latinLnBrk="0">
      <a:defRPr lang="el-GR" sz="1200" kern="1200">
        <a:solidFill>
          <a:schemeClr val="tx1"/>
        </a:solidFill>
        <a:latin typeface="+mn-lt"/>
        <a:ea typeface="+mn-ea"/>
        <a:cs typeface="+mn-cs"/>
      </a:defRPr>
    </a:lvl6pPr>
    <a:lvl7pPr marL="2743200" algn="l" rtl="0" latinLnBrk="0">
      <a:defRPr lang="el-GR" sz="1200" kern="1200">
        <a:solidFill>
          <a:schemeClr val="tx1"/>
        </a:solidFill>
        <a:latin typeface="+mn-lt"/>
        <a:ea typeface="+mn-ea"/>
        <a:cs typeface="+mn-cs"/>
      </a:defRPr>
    </a:lvl7pPr>
    <a:lvl8pPr marL="3200400" algn="l" rtl="0" latinLnBrk="0">
      <a:defRPr lang="el-GR" sz="1200" kern="1200">
        <a:solidFill>
          <a:schemeClr val="tx1"/>
        </a:solidFill>
        <a:latin typeface="+mn-lt"/>
        <a:ea typeface="+mn-ea"/>
        <a:cs typeface="+mn-cs"/>
      </a:defRPr>
    </a:lvl8pPr>
    <a:lvl9pPr marL="3657600" algn="l" rtl="0" latinLnBrk="0">
      <a:defRPr lang="el-G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l-GR"/>
          </a:p>
        </p:txBody>
      </p:sp>
      <p:sp>
        <p:nvSpPr>
          <p:cNvPr id="4" name="Rectangle 3"/>
          <p:cNvSpPr>
            <a:spLocks noGrp="1"/>
          </p:cNvSpPr>
          <p:nvPr>
            <p:ph type="sldNum" sz="quarter" idx="10"/>
          </p:nvPr>
        </p:nvSpPr>
        <p:spPr/>
        <p:txBody>
          <a:bodyPr/>
          <a:lstStyle/>
          <a:p>
            <a:fld id="{CA5D3BF3-D352-46FC-8343-31F56E6730EA}"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l-GR"/>
          </a:p>
        </p:txBody>
      </p:sp>
      <p:sp>
        <p:nvSpPr>
          <p:cNvPr id="4" name="Rectangle 3"/>
          <p:cNvSpPr>
            <a:spLocks noGrp="1"/>
          </p:cNvSpPr>
          <p:nvPr>
            <p:ph type="sldNum" sz="quarter" idx="10"/>
          </p:nvPr>
        </p:nvSpPr>
        <p:spPr/>
        <p:txBody>
          <a:bodyPr/>
          <a:lstStyle/>
          <a:p>
            <a:fld id="{CA5D3BF3-D352-46FC-8343-31F56E6730EA}"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l-GR"/>
          </a:p>
        </p:txBody>
      </p:sp>
      <p:sp>
        <p:nvSpPr>
          <p:cNvPr id="4" name="Rectangle 3"/>
          <p:cNvSpPr>
            <a:spLocks noGrp="1"/>
          </p:cNvSpPr>
          <p:nvPr>
            <p:ph type="sldNum" sz="quarter" idx="10"/>
          </p:nvPr>
        </p:nvSpPr>
        <p:spPr/>
        <p:txBody>
          <a:bodyPr/>
          <a:lstStyle/>
          <a:p>
            <a:fld id="{CA5D3BF3-D352-46FC-8343-31F56E6730EA}"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l-GR"/>
          </a:p>
        </p:txBody>
      </p:sp>
      <p:sp>
        <p:nvSpPr>
          <p:cNvPr id="4" name="Rectangle 3"/>
          <p:cNvSpPr>
            <a:spLocks noGrp="1"/>
          </p:cNvSpPr>
          <p:nvPr>
            <p:ph type="sldNum" sz="quarter" idx="10"/>
          </p:nvPr>
        </p:nvSpPr>
        <p:spPr/>
        <p:txBody>
          <a:bodyPr/>
          <a:lstStyle/>
          <a:p>
            <a:fld id="{CA5D3BF3-D352-46FC-8343-31F56E6730EA}"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l-GR"/>
          </a:p>
        </p:txBody>
      </p:sp>
      <p:sp>
        <p:nvSpPr>
          <p:cNvPr id="4" name="Rectangle 3"/>
          <p:cNvSpPr>
            <a:spLocks noGrp="1"/>
          </p:cNvSpPr>
          <p:nvPr>
            <p:ph type="sldNum" sz="quarter" idx="10"/>
          </p:nvPr>
        </p:nvSpPr>
        <p:spPr/>
        <p:txBody>
          <a:bodyPr/>
          <a:lstStyle/>
          <a:p>
            <a:fld id="{CA5D3BF3-D352-46FC-8343-31F56E6730EA}"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3028950"/>
            <a:ext cx="6477000" cy="1371600"/>
          </a:xfrm>
        </p:spPr>
        <p:txBody>
          <a:bodyPr anchor="b"/>
          <a:lstStyle>
            <a:lvl1pPr>
              <a:defRPr cap="all" baseline="0"/>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362200" y="4537528"/>
            <a:ext cx="6705600" cy="51435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lstStyle>
          <a:p>
            <a:pPr algn="ctr"/>
            <a:fld id="{047E157E-8DCB-4F70-A0AF-5EB586A91DD4}" type="datetime1">
              <a:rPr kumimoji="0" lang="el-GR" smtClean="0">
                <a:solidFill>
                  <a:srgbClr val="FFFFFF"/>
                </a:solidFill>
              </a:rPr>
              <a:pPr algn="ctr"/>
              <a:t>3/9/2025</a:t>
            </a:fld>
            <a:endParaRPr kumimoji="0" lang="el-GR" sz="2000">
              <a:solidFill>
                <a:srgbClr val="FFFFFF"/>
              </a:solidFill>
            </a:endParaRPr>
          </a:p>
        </p:txBody>
      </p:sp>
      <p:sp>
        <p:nvSpPr>
          <p:cNvPr id="17" name="16 - Θέση υποσέλιδου"/>
          <p:cNvSpPr>
            <a:spLocks noGrp="1"/>
          </p:cNvSpPr>
          <p:nvPr>
            <p:ph type="ftr" sz="quarter" idx="11"/>
          </p:nvPr>
        </p:nvSpPr>
        <p:spPr>
          <a:xfrm>
            <a:off x="2085393" y="177404"/>
            <a:ext cx="5867400" cy="273844"/>
          </a:xfrm>
        </p:spPr>
        <p:txBody>
          <a:bodyPr/>
          <a:lstStyle>
            <a:lvl1pPr algn="r">
              <a:defRPr>
                <a:solidFill>
                  <a:schemeClr val="tx2"/>
                </a:solidFill>
              </a:defRPr>
            </a:lvl1pPr>
          </a:lstStyle>
          <a:p>
            <a:pPr algn="r"/>
            <a:endParaRPr kumimoji="0" lang="el-GR">
              <a:solidFill>
                <a:schemeClr val="tx2"/>
              </a:solidFill>
            </a:endParaRPr>
          </a:p>
        </p:txBody>
      </p:sp>
      <p:sp>
        <p:nvSpPr>
          <p:cNvPr id="29" name="28 - Θέση αριθμού διαφάνειας"/>
          <p:cNvSpPr>
            <a:spLocks noGrp="1"/>
          </p:cNvSpPr>
          <p:nvPr>
            <p:ph type="sldNum" sz="quarter" idx="12"/>
          </p:nvPr>
        </p:nvSpPr>
        <p:spPr>
          <a:xfrm>
            <a:off x="8001000" y="171450"/>
            <a:ext cx="838200" cy="285750"/>
          </a:xfrm>
        </p:spPr>
        <p:txBody>
          <a:bodyPr/>
          <a:lstStyle>
            <a:lvl1pPr>
              <a:defRPr>
                <a:solidFill>
                  <a:schemeClr val="tx2"/>
                </a:solidFill>
              </a:defRPr>
            </a:lvl1pPr>
          </a:lstStyle>
          <a:p>
            <a:fld id="{8F82E0A0-C266-4798-8C8F-B9F91E9DA37E}" type="slidenum">
              <a:rPr kumimoji="0" lang="el-GR" smtClean="0">
                <a:solidFill>
                  <a:schemeClr val="tx2"/>
                </a:solidFill>
              </a:rPr>
              <a:pPr/>
              <a:t>‹#›</a:t>
            </a:fld>
            <a:endParaRPr kumimoji="0" lang="el-GR">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4606EA6-EFEA-4C30-9264-4F9291A5780D}" type="datetime1">
              <a:rPr lang="el-GR" smtClean="0"/>
              <a:pPr/>
              <a:t>3/9/2025</a:t>
            </a:fld>
            <a:endParaRPr kumimoji="0" lang="el-GR" sz="1400">
              <a:solidFill>
                <a:schemeClr val="tx2"/>
              </a:solidFill>
            </a:endParaRPr>
          </a:p>
        </p:txBody>
      </p:sp>
      <p:sp>
        <p:nvSpPr>
          <p:cNvPr id="5" name="4 - Θέση υποσέλιδου"/>
          <p:cNvSpPr>
            <a:spLocks noGrp="1"/>
          </p:cNvSpPr>
          <p:nvPr>
            <p:ph type="ftr" sz="quarter" idx="11"/>
          </p:nvPr>
        </p:nvSpPr>
        <p:spPr/>
        <p:txBody>
          <a:bodyPr/>
          <a:lstStyle/>
          <a:p>
            <a:pPr algn="r"/>
            <a:endParaRPr kumimoji="0" lang="el-GR" sz="1400">
              <a:solidFill>
                <a:schemeClr val="tx2"/>
              </a:solidFill>
            </a:endParaRPr>
          </a:p>
        </p:txBody>
      </p:sp>
      <p:sp>
        <p:nvSpPr>
          <p:cNvPr id="6" name="5 - Θέση αριθμού διαφάνειας"/>
          <p:cNvSpPr>
            <a:spLocks noGrp="1"/>
          </p:cNvSpPr>
          <p:nvPr>
            <p:ph type="sldNum" sz="quarter" idx="12"/>
          </p:nvPr>
        </p:nvSpPr>
        <p:spPr/>
        <p:txBody>
          <a:bodyPr/>
          <a:lstStyle/>
          <a:p>
            <a:pPr algn="ctr"/>
            <a:fld id="{8F82E0A0-C266-4798-8C8F-B9F91E9DA37E}" type="slidenum">
              <a:rPr kumimoji="0" lang="el-GR" sz="1400" b="1" smtClean="0">
                <a:solidFill>
                  <a:srgbClr val="FFFFFF"/>
                </a:solidFill>
              </a:rPr>
              <a:pPr algn="ctr"/>
              <a:t>‹#›</a:t>
            </a:fld>
            <a:endParaRPr kumimoji="0" lang="el-GR" sz="1400" b="1">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457201"/>
            <a:ext cx="2057400" cy="4137422"/>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457200"/>
            <a:ext cx="5562600" cy="413742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a:xfrm>
            <a:off x="6553200" y="4686302"/>
            <a:ext cx="2209800" cy="273844"/>
          </a:xfrm>
        </p:spPr>
        <p:txBody>
          <a:bodyPr/>
          <a:lstStyle/>
          <a:p>
            <a:fld id="{E4606EA6-EFEA-4C30-9264-4F9291A5780D}" type="datetime1">
              <a:rPr lang="el-GR" smtClean="0"/>
              <a:pPr/>
              <a:t>3/9/2025</a:t>
            </a:fld>
            <a:endParaRPr kumimoji="0" lang="el-GR" sz="1400">
              <a:solidFill>
                <a:schemeClr val="tx2"/>
              </a:solidFill>
            </a:endParaRPr>
          </a:p>
        </p:txBody>
      </p:sp>
      <p:sp>
        <p:nvSpPr>
          <p:cNvPr id="5" name="4 - Θέση υποσέλιδου"/>
          <p:cNvSpPr>
            <a:spLocks noGrp="1"/>
          </p:cNvSpPr>
          <p:nvPr>
            <p:ph type="ftr" sz="quarter" idx="11"/>
          </p:nvPr>
        </p:nvSpPr>
        <p:spPr>
          <a:xfrm>
            <a:off x="457201" y="4686156"/>
            <a:ext cx="5573483" cy="273844"/>
          </a:xfrm>
        </p:spPr>
        <p:txBody>
          <a:bodyPr/>
          <a:lstStyle/>
          <a:p>
            <a:pPr algn="r"/>
            <a:endParaRPr kumimoji="0" lang="el-GR" sz="1400">
              <a:solidFill>
                <a:schemeClr val="tx2"/>
              </a:solidFill>
            </a:endParaRPr>
          </a:p>
        </p:txBody>
      </p:sp>
      <p:sp>
        <p:nvSpPr>
          <p:cNvPr id="7" name="6 - Ορθογώνιο"/>
          <p:cNvSpPr/>
          <p:nvPr/>
        </p:nvSpPr>
        <p:spPr bwMode="white">
          <a:xfrm>
            <a:off x="6096318" y="0"/>
            <a:ext cx="320040" cy="51435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457200"/>
            <a:ext cx="228600" cy="46863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40005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6056313" y="77787"/>
            <a:ext cx="400050" cy="244476"/>
          </a:xfrm>
        </p:spPr>
        <p:txBody>
          <a:bodyPr/>
          <a:lstStyle/>
          <a:p>
            <a:pPr algn="ctr"/>
            <a:fld id="{8F82E0A0-C266-4798-8C8F-B9F91E9DA37E}" type="slidenum">
              <a:rPr kumimoji="0" lang="el-GR" sz="1400" b="1" smtClean="0">
                <a:solidFill>
                  <a:srgbClr val="FFFFFF"/>
                </a:solidFill>
              </a:rPr>
              <a:pPr algn="ctr"/>
              <a:t>‹#›</a:t>
            </a:fld>
            <a:endParaRPr kumimoji="0" lang="el-GR" sz="1400" b="1">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171450"/>
            <a:ext cx="8153400" cy="742950"/>
          </a:xfrm>
        </p:spPr>
        <p:txBody>
          <a:body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E4606EA6-EFEA-4C30-9264-4F9291A5780D}" type="datetime1">
              <a:rPr lang="el-GR" smtClean="0"/>
              <a:pPr/>
              <a:t>3/9/2025</a:t>
            </a:fld>
            <a:endParaRPr kumimoji="0" lang="el-GR" sz="1400">
              <a:solidFill>
                <a:schemeClr val="tx2"/>
              </a:solidFill>
            </a:endParaRPr>
          </a:p>
        </p:txBody>
      </p:sp>
      <p:sp>
        <p:nvSpPr>
          <p:cNvPr id="5" name="4 - Θέση υποσέλιδου"/>
          <p:cNvSpPr>
            <a:spLocks noGrp="1"/>
          </p:cNvSpPr>
          <p:nvPr>
            <p:ph type="ftr" sz="quarter" idx="11"/>
          </p:nvPr>
        </p:nvSpPr>
        <p:spPr/>
        <p:txBody>
          <a:bodyPr/>
          <a:lstStyle/>
          <a:p>
            <a:pPr algn="r"/>
            <a:endParaRPr kumimoji="0" lang="el-GR" sz="1400">
              <a:solidFill>
                <a:schemeClr val="tx2"/>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pPr algn="ctr"/>
            <a:fld id="{8F82E0A0-C266-4798-8C8F-B9F91E9DA37E}" type="slidenum">
              <a:rPr kumimoji="0" lang="el-GR" sz="1400" b="1" smtClean="0">
                <a:solidFill>
                  <a:srgbClr val="FFFFFF"/>
                </a:solidFill>
              </a:rPr>
              <a:pPr algn="ctr"/>
              <a:t>‹#›</a:t>
            </a:fld>
            <a:endParaRPr kumimoji="0" lang="el-GR" sz="1400" b="1">
              <a:solidFill>
                <a:srgbClr val="FFFFFF"/>
              </a:solidFill>
            </a:endParaRPr>
          </a:p>
        </p:txBody>
      </p:sp>
      <p:sp>
        <p:nvSpPr>
          <p:cNvPr id="8" name="7 - Θέση περιεχομένου"/>
          <p:cNvSpPr>
            <a:spLocks noGrp="1"/>
          </p:cNvSpPr>
          <p:nvPr>
            <p:ph sz="quarter" idx="1"/>
          </p:nvPr>
        </p:nvSpPr>
        <p:spPr>
          <a:xfrm>
            <a:off x="612648" y="1200150"/>
            <a:ext cx="8153400" cy="337185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057400"/>
            <a:ext cx="7123113" cy="1254919"/>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7" name="6 - Ορθογώνιο"/>
          <p:cNvSpPr/>
          <p:nvPr/>
        </p:nvSpPr>
        <p:spPr bwMode="white">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200150"/>
            <a:ext cx="7620000" cy="742950"/>
          </a:xfrm>
        </p:spPr>
        <p:txBody>
          <a:bodyPr/>
          <a:lstStyle>
            <a:lvl1pPr algn="l">
              <a:buNone/>
              <a:defRPr sz="4400" b="0" cap="none">
                <a:solidFill>
                  <a:srgbClr val="FFFFFF"/>
                </a:solidFill>
              </a:defRPr>
            </a:lvl1pPr>
          </a:lstStyle>
          <a:p>
            <a:r>
              <a:rPr kumimoji="0" lang="el-GR"/>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6FCF9F07-3BC7-4570-B054-79111B0A380C}" type="datetime1">
              <a:rPr lang="el-GR" smtClean="0"/>
              <a:pPr/>
              <a:t>3/9/2025</a:t>
            </a:fld>
            <a:endParaRPr kumimoji="0" lang="el-GR"/>
          </a:p>
        </p:txBody>
      </p:sp>
      <p:sp>
        <p:nvSpPr>
          <p:cNvPr id="13" name="12 - Θέση αριθμού διαφάνειας"/>
          <p:cNvSpPr>
            <a:spLocks noGrp="1"/>
          </p:cNvSpPr>
          <p:nvPr>
            <p:ph type="sldNum" sz="quarter" idx="11"/>
          </p:nvPr>
        </p:nvSpPr>
        <p:spPr>
          <a:xfrm>
            <a:off x="0" y="1314450"/>
            <a:ext cx="1295400" cy="526257"/>
          </a:xfrm>
        </p:spPr>
        <p:txBody>
          <a:bodyPr>
            <a:noAutofit/>
          </a:bodyPr>
          <a:lstStyle>
            <a:lvl1pPr>
              <a:defRPr sz="2400">
                <a:solidFill>
                  <a:srgbClr val="FFFFFF"/>
                </a:solidFill>
              </a:defRPr>
            </a:lvl1pPr>
          </a:lstStyle>
          <a:p>
            <a:pPr algn="ctr"/>
            <a:fld id="{8F82E0A0-C266-4798-8C8F-B9F91E9DA37E}" type="slidenum">
              <a:rPr kumimoji="0" lang="el-GR" sz="2400" b="1" smtClean="0">
                <a:solidFill>
                  <a:srgbClr val="FFFFFF"/>
                </a:solidFill>
              </a:rPr>
              <a:pPr algn="ctr"/>
              <a:t>‹#›</a:t>
            </a:fld>
            <a:endParaRPr kumimoji="0" lang="el-GR" sz="2400">
              <a:solidFill>
                <a:srgbClr val="FFFFFF"/>
              </a:solidFill>
            </a:endParaRPr>
          </a:p>
        </p:txBody>
      </p:sp>
      <p:sp>
        <p:nvSpPr>
          <p:cNvPr id="14" name="13 - Θέση υποσέλιδου"/>
          <p:cNvSpPr>
            <a:spLocks noGrp="1"/>
          </p:cNvSpPr>
          <p:nvPr>
            <p:ph type="ftr" sz="quarter" idx="12"/>
          </p:nvPr>
        </p:nvSpPr>
        <p:spPr/>
        <p:txBody>
          <a:bodyPr/>
          <a:lstStyle/>
          <a:p>
            <a:endParaRPr kumimoji="0"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9" name="8 - Θέση περιεχομένου"/>
          <p:cNvSpPr>
            <a:spLocks noGrp="1"/>
          </p:cNvSpPr>
          <p:nvPr>
            <p:ph sz="quarter" idx="1"/>
          </p:nvPr>
        </p:nvSpPr>
        <p:spPr>
          <a:xfrm>
            <a:off x="609600" y="1192175"/>
            <a:ext cx="3886200" cy="3429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844901" y="1192175"/>
            <a:ext cx="3886200" cy="3429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8" name="7 - Θέση ημερομηνίας"/>
          <p:cNvSpPr>
            <a:spLocks noGrp="1"/>
          </p:cNvSpPr>
          <p:nvPr>
            <p:ph type="dt" sz="half" idx="15"/>
          </p:nvPr>
        </p:nvSpPr>
        <p:spPr/>
        <p:txBody>
          <a:bodyPr rtlCol="0"/>
          <a:lstStyle/>
          <a:p>
            <a:fld id="{E4606EA6-EFEA-4C30-9264-4F9291A5780D}" type="datetime1">
              <a:rPr lang="el-GR" smtClean="0"/>
              <a:pPr/>
              <a:t>3/9/2025</a:t>
            </a:fld>
            <a:endParaRPr kumimoji="0" lang="el-GR"/>
          </a:p>
        </p:txBody>
      </p:sp>
      <p:sp>
        <p:nvSpPr>
          <p:cNvPr id="10" name="9 - Θέση αριθμού διαφάνειας"/>
          <p:cNvSpPr>
            <a:spLocks noGrp="1"/>
          </p:cNvSpPr>
          <p:nvPr>
            <p:ph type="sldNum" sz="quarter" idx="16"/>
          </p:nvPr>
        </p:nvSpPr>
        <p:spPr/>
        <p:txBody>
          <a:bodyPr rtlCol="0"/>
          <a:lstStyle/>
          <a:p>
            <a:pPr algn="ctr"/>
            <a:fld id="{8F82E0A0-C266-4798-8C8F-B9F91E9DA37E}" type="slidenum">
              <a:rPr kumimoji="0" lang="el-GR" sz="1400" b="1" smtClean="0">
                <a:solidFill>
                  <a:srgbClr val="FFFFFF"/>
                </a:solidFill>
              </a:rPr>
              <a:pPr algn="ctr"/>
              <a:t>‹#›</a:t>
            </a:fld>
            <a:endParaRPr kumimoji="0" lang="el-GR"/>
          </a:p>
        </p:txBody>
      </p:sp>
      <p:sp>
        <p:nvSpPr>
          <p:cNvPr id="12" name="11 - Θέση υποσέλιδου"/>
          <p:cNvSpPr>
            <a:spLocks noGrp="1"/>
          </p:cNvSpPr>
          <p:nvPr>
            <p:ph type="ftr" sz="quarter" idx="17"/>
          </p:nvPr>
        </p:nvSpPr>
        <p:spPr/>
        <p:txBody>
          <a:bodyPr rtlCol="0"/>
          <a:lstStyle/>
          <a:p>
            <a:endParaRPr kumimoji="0"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04787"/>
            <a:ext cx="8153400" cy="652463"/>
          </a:xfrm>
        </p:spPr>
        <p:txBody>
          <a:bodyPr anchor="ctr"/>
          <a:lstStyle>
            <a:lvl1pPr>
              <a:defRPr/>
            </a:lvl1pPr>
          </a:lstStyle>
          <a:p>
            <a:r>
              <a:rPr kumimoji="0" lang="el-GR"/>
              <a:t>Kλικ για επεξεργασία του τίτλου</a:t>
            </a:r>
            <a:endParaRPr kumimoji="0" lang="en-US"/>
          </a:p>
        </p:txBody>
      </p:sp>
      <p:sp>
        <p:nvSpPr>
          <p:cNvPr id="11" name="10 - Θέση περιεχομένου"/>
          <p:cNvSpPr>
            <a:spLocks noGrp="1"/>
          </p:cNvSpPr>
          <p:nvPr>
            <p:ph sz="quarter" idx="2"/>
          </p:nvPr>
        </p:nvSpPr>
        <p:spPr>
          <a:xfrm>
            <a:off x="609600" y="1828800"/>
            <a:ext cx="3886200" cy="268605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800600" y="1828800"/>
            <a:ext cx="3886200" cy="268605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Θέση ημερομηνίας"/>
          <p:cNvSpPr>
            <a:spLocks noGrp="1"/>
          </p:cNvSpPr>
          <p:nvPr>
            <p:ph type="dt" sz="half" idx="15"/>
          </p:nvPr>
        </p:nvSpPr>
        <p:spPr/>
        <p:txBody>
          <a:bodyPr rtlCol="0"/>
          <a:lstStyle/>
          <a:p>
            <a:fld id="{E4606EA6-EFEA-4C30-9264-4F9291A5780D}" type="datetime1">
              <a:rPr lang="el-GR" smtClean="0"/>
              <a:pPr/>
              <a:t>3/9/2025</a:t>
            </a:fld>
            <a:endParaRPr kumimoji="0" lang="el-GR"/>
          </a:p>
        </p:txBody>
      </p:sp>
      <p:sp>
        <p:nvSpPr>
          <p:cNvPr id="12" name="11 - Θέση αριθμού διαφάνειας"/>
          <p:cNvSpPr>
            <a:spLocks noGrp="1"/>
          </p:cNvSpPr>
          <p:nvPr>
            <p:ph type="sldNum" sz="quarter" idx="16"/>
          </p:nvPr>
        </p:nvSpPr>
        <p:spPr/>
        <p:txBody>
          <a:bodyPr rtlCol="0"/>
          <a:lstStyle/>
          <a:p>
            <a:pPr algn="ctr"/>
            <a:fld id="{8F82E0A0-C266-4798-8C8F-B9F91E9DA37E}" type="slidenum">
              <a:rPr kumimoji="0" lang="el-GR" sz="1400" b="1" smtClean="0">
                <a:solidFill>
                  <a:srgbClr val="FFFFFF"/>
                </a:solidFill>
              </a:rPr>
              <a:pPr algn="ctr"/>
              <a:t>‹#›</a:t>
            </a:fld>
            <a:endParaRPr kumimoji="0" lang="el-GR"/>
          </a:p>
        </p:txBody>
      </p:sp>
      <p:sp>
        <p:nvSpPr>
          <p:cNvPr id="14" name="13 - Θέση υποσέλιδου"/>
          <p:cNvSpPr>
            <a:spLocks noGrp="1"/>
          </p:cNvSpPr>
          <p:nvPr>
            <p:ph type="ftr" sz="quarter" idx="17"/>
          </p:nvPr>
        </p:nvSpPr>
        <p:spPr/>
        <p:txBody>
          <a:bodyPr rtlCol="0"/>
          <a:lstStyle/>
          <a:p>
            <a:endParaRPr kumimoji="0" lang="el-GR"/>
          </a:p>
        </p:txBody>
      </p:sp>
      <p:sp>
        <p:nvSpPr>
          <p:cNvPr id="16" name="15 - Θέση κειμένου"/>
          <p:cNvSpPr>
            <a:spLocks noGrp="1"/>
          </p:cNvSpPr>
          <p:nvPr>
            <p:ph type="body" sz="quarter" idx="1"/>
          </p:nvPr>
        </p:nvSpPr>
        <p:spPr>
          <a:xfrm>
            <a:off x="609600" y="1314450"/>
            <a:ext cx="3886200" cy="48006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5" name="14 - Θέση κειμένου"/>
          <p:cNvSpPr>
            <a:spLocks noGrp="1"/>
          </p:cNvSpPr>
          <p:nvPr>
            <p:ph type="body" sz="quarter" idx="3"/>
          </p:nvPr>
        </p:nvSpPr>
        <p:spPr>
          <a:xfrm>
            <a:off x="4800600" y="1314450"/>
            <a:ext cx="3886200" cy="48006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DFADB5D-B7A0-47E3-AD2D-B1A6F8614213}" type="datetime1">
              <a:rPr lang="el-GR" smtClean="0"/>
              <a:pPr/>
              <a:t>3/9/2025</a:t>
            </a:fld>
            <a:endParaRPr kumimoji="0" lang="el-GR"/>
          </a:p>
        </p:txBody>
      </p:sp>
      <p:sp>
        <p:nvSpPr>
          <p:cNvPr id="4" name="3 - Θέση υποσέλιδου"/>
          <p:cNvSpPr>
            <a:spLocks noGrp="1"/>
          </p:cNvSpPr>
          <p:nvPr>
            <p:ph type="ftr" sz="quarter" idx="11"/>
          </p:nvPr>
        </p:nvSpPr>
        <p:spPr/>
        <p:txBody>
          <a:bodyPr/>
          <a:lstStyle/>
          <a:p>
            <a:endParaRPr kumimoji="0"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A3F7CB7D-F184-43C7-B6FD-03D728E1BBFF}" type="slidenum">
              <a:rPr kumimoji="0" lang="el-GR" smtClean="0">
                <a:solidFill>
                  <a:srgbClr val="FFFFFF"/>
                </a:solidFill>
              </a:rPr>
              <a:pPr/>
              <a:t>‹#›</a:t>
            </a:fld>
            <a:endParaRPr kumimoji="0" lang="el-GR">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606EA6-EFEA-4C30-9264-4F9291A5780D}" type="datetime1">
              <a:rPr lang="el-GR" smtClean="0"/>
              <a:pPr/>
              <a:t>3/9/2025</a:t>
            </a:fld>
            <a:endParaRPr kumimoji="0" lang="el-GR" sz="1400">
              <a:solidFill>
                <a:schemeClr val="tx2"/>
              </a:solidFill>
            </a:endParaRPr>
          </a:p>
        </p:txBody>
      </p:sp>
      <p:sp>
        <p:nvSpPr>
          <p:cNvPr id="3" name="2 - Θέση υποσέλιδου"/>
          <p:cNvSpPr>
            <a:spLocks noGrp="1"/>
          </p:cNvSpPr>
          <p:nvPr>
            <p:ph type="ftr" sz="quarter" idx="11"/>
          </p:nvPr>
        </p:nvSpPr>
        <p:spPr/>
        <p:txBody>
          <a:bodyPr/>
          <a:lstStyle/>
          <a:p>
            <a:pPr algn="r"/>
            <a:endParaRPr kumimoji="0" lang="el-GR" sz="1400">
              <a:solidFill>
                <a:schemeClr val="tx2"/>
              </a:solidFill>
            </a:endParaRPr>
          </a:p>
        </p:txBody>
      </p:sp>
      <p:sp>
        <p:nvSpPr>
          <p:cNvPr id="4" name="3 - Θέση αριθμού διαφάνειας"/>
          <p:cNvSpPr>
            <a:spLocks noGrp="1"/>
          </p:cNvSpPr>
          <p:nvPr>
            <p:ph type="sldNum" sz="quarter" idx="12"/>
          </p:nvPr>
        </p:nvSpPr>
        <p:spPr>
          <a:xfrm>
            <a:off x="0" y="4686300"/>
            <a:ext cx="533400" cy="285750"/>
          </a:xfrm>
        </p:spPr>
        <p:txBody>
          <a:bodyPr/>
          <a:lstStyle>
            <a:lvl1pPr>
              <a:defRPr>
                <a:solidFill>
                  <a:schemeClr val="tx2"/>
                </a:solidFill>
              </a:defRPr>
            </a:lvl1pPr>
          </a:lstStyle>
          <a:p>
            <a:pPr algn="ctr"/>
            <a:fld id="{8F82E0A0-C266-4798-8C8F-B9F91E9DA37E}" type="slidenum">
              <a:rPr kumimoji="0" lang="el-GR" sz="1400" b="1" smtClean="0">
                <a:solidFill>
                  <a:srgbClr val="FFFFFF"/>
                </a:solidFill>
              </a:rPr>
              <a:pPr algn="ctr"/>
              <a:t>‹#›</a:t>
            </a:fld>
            <a:endParaRPr kumimoji="0" lang="el-GR" sz="1400" b="1">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04787"/>
            <a:ext cx="8077200" cy="652463"/>
          </a:xfrm>
        </p:spPr>
        <p:txBody>
          <a:bodyPr anchor="ctr"/>
          <a:lstStyle>
            <a:lvl1pPr algn="l">
              <a:buNone/>
              <a:defRPr sz="4400" b="0"/>
            </a:lvl1p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F49A8198-4617-485E-9585-4840B69DBBA6}" type="datetime1">
              <a:rPr lang="el-GR" smtClean="0"/>
              <a:pPr/>
              <a:t>3/9/2025</a:t>
            </a:fld>
            <a:endParaRPr kumimoji="0" lang="el-GR"/>
          </a:p>
        </p:txBody>
      </p:sp>
      <p:sp>
        <p:nvSpPr>
          <p:cNvPr id="6" name="5 - Θέση υποσέλιδου"/>
          <p:cNvSpPr>
            <a:spLocks noGrp="1"/>
          </p:cNvSpPr>
          <p:nvPr>
            <p:ph type="ftr" sz="quarter" idx="11"/>
          </p:nvPr>
        </p:nvSpPr>
        <p:spPr/>
        <p:txBody>
          <a:bodyPr/>
          <a:lstStyle/>
          <a:p>
            <a:endParaRPr kumimoji="0"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A3F7CB7D-F184-43C7-B6FD-03D728E1BBFF}" type="slidenum">
              <a:rPr kumimoji="0" lang="el-GR" smtClean="0">
                <a:solidFill>
                  <a:srgbClr val="FFFFFF"/>
                </a:solidFill>
              </a:rPr>
              <a:pPr/>
              <a:t>‹#›</a:t>
            </a:fld>
            <a:endParaRPr kumimoji="0" lang="el-GR">
              <a:solidFill>
                <a:srgbClr val="FFFFFF"/>
              </a:solidFill>
            </a:endParaRPr>
          </a:p>
        </p:txBody>
      </p:sp>
      <p:sp>
        <p:nvSpPr>
          <p:cNvPr id="3" name="2 - Θέση κειμένου"/>
          <p:cNvSpPr>
            <a:spLocks noGrp="1"/>
          </p:cNvSpPr>
          <p:nvPr>
            <p:ph type="body" idx="2"/>
          </p:nvPr>
        </p:nvSpPr>
        <p:spPr>
          <a:xfrm>
            <a:off x="609600" y="1314450"/>
            <a:ext cx="1600200" cy="325755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9" name="8 - Θέση περιεχομένου"/>
          <p:cNvSpPr>
            <a:spLocks noGrp="1"/>
          </p:cNvSpPr>
          <p:nvPr>
            <p:ph sz="quarter" idx="1"/>
          </p:nvPr>
        </p:nvSpPr>
        <p:spPr>
          <a:xfrm>
            <a:off x="2362200" y="1314450"/>
            <a:ext cx="6400800" cy="33147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p:nvPr/>
        </p:nvSpPr>
        <p:spPr bwMode="white">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3490722"/>
            <a:ext cx="7598664"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3486150"/>
            <a:ext cx="7315200" cy="514350"/>
          </a:xfrm>
        </p:spPr>
        <p:txBody>
          <a:bodyPr anchor="ctr"/>
          <a:lstStyle>
            <a:lvl1pPr algn="l">
              <a:buNone/>
              <a:defRPr sz="2800" b="0">
                <a:solidFill>
                  <a:srgbClr val="FFFFFF"/>
                </a:solidFill>
              </a:defRPr>
            </a:lvl1pPr>
          </a:lstStyle>
          <a:p>
            <a:r>
              <a:rPr kumimoji="0" lang="el-GR"/>
              <a:t>Kλικ για επεξεργασία του τίτλου</a:t>
            </a:r>
            <a:endParaRPr kumimoji="0" lang="en-US"/>
          </a:p>
        </p:txBody>
      </p:sp>
      <p:sp>
        <p:nvSpPr>
          <p:cNvPr id="11" name="10 - Ορθογώνιο"/>
          <p:cNvSpPr/>
          <p:nvPr/>
        </p:nvSpPr>
        <p:spPr bwMode="white">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4686300"/>
            <a:ext cx="2667000" cy="273844"/>
          </a:xfrm>
        </p:spPr>
        <p:txBody>
          <a:bodyPr rtlCol="0"/>
          <a:lstStyle/>
          <a:p>
            <a:fld id="{E4606EA6-EFEA-4C30-9264-4F9291A5780D}" type="datetime1">
              <a:rPr lang="el-GR" smtClean="0"/>
              <a:pPr/>
              <a:t>3/9/2025</a:t>
            </a:fld>
            <a:endParaRPr kumimoji="0" lang="el-GR"/>
          </a:p>
        </p:txBody>
      </p:sp>
      <p:sp>
        <p:nvSpPr>
          <p:cNvPr id="13" name="12 - Θέση αριθμού διαφάνειας"/>
          <p:cNvSpPr>
            <a:spLocks noGrp="1"/>
          </p:cNvSpPr>
          <p:nvPr>
            <p:ph type="sldNum" sz="quarter" idx="11"/>
          </p:nvPr>
        </p:nvSpPr>
        <p:spPr>
          <a:xfrm>
            <a:off x="0" y="3500437"/>
            <a:ext cx="1447800" cy="497684"/>
          </a:xfrm>
        </p:spPr>
        <p:txBody>
          <a:bodyPr rtlCol="0"/>
          <a:lstStyle>
            <a:lvl1pPr>
              <a:defRPr sz="2800"/>
            </a:lvl1pPr>
          </a:lstStyle>
          <a:p>
            <a:pPr algn="ctr"/>
            <a:fld id="{8F82E0A0-C266-4798-8C8F-B9F91E9DA37E}" type="slidenum">
              <a:rPr kumimoji="0" lang="el-GR" sz="2800" b="1" smtClean="0">
                <a:solidFill>
                  <a:srgbClr val="FFFFFF"/>
                </a:solidFill>
              </a:rPr>
              <a:pPr algn="ctr"/>
              <a:t>‹#›</a:t>
            </a:fld>
            <a:endParaRPr kumimoji="0" lang="el-GR" sz="2800"/>
          </a:p>
        </p:txBody>
      </p:sp>
      <p:sp>
        <p:nvSpPr>
          <p:cNvPr id="14" name="13 - Θέση υποσέλιδου"/>
          <p:cNvSpPr>
            <a:spLocks noGrp="1"/>
          </p:cNvSpPr>
          <p:nvPr>
            <p:ph type="ftr" sz="quarter" idx="12"/>
          </p:nvPr>
        </p:nvSpPr>
        <p:spPr>
          <a:xfrm>
            <a:off x="1600200" y="4686155"/>
            <a:ext cx="4572000" cy="273844"/>
          </a:xfrm>
        </p:spPr>
        <p:txBody>
          <a:bodyPr rtlCol="0"/>
          <a:lstStyle/>
          <a:p>
            <a:endParaRPr kumimoji="0" lang="el-GR"/>
          </a:p>
        </p:txBody>
      </p:sp>
      <p:sp>
        <p:nvSpPr>
          <p:cNvPr id="3" name="2 - Θέση εικόνας"/>
          <p:cNvSpPr>
            <a:spLocks noGrp="1"/>
          </p:cNvSpPr>
          <p:nvPr>
            <p:ph type="pic" idx="1"/>
          </p:nvPr>
        </p:nvSpPr>
        <p:spPr>
          <a:xfrm>
            <a:off x="1560576" y="0"/>
            <a:ext cx="7583424" cy="3426714"/>
          </a:xfrm>
          <a:solidFill>
            <a:schemeClr val="accent1">
              <a:tint val="40000"/>
            </a:schemeClr>
          </a:solidFill>
          <a:ln>
            <a:noFill/>
          </a:ln>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171450"/>
            <a:ext cx="8153400" cy="74295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612648" y="1200150"/>
            <a:ext cx="8153400" cy="339471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lstStyle>
          <a:p>
            <a:fld id="{E4606EA6-EFEA-4C30-9264-4F9291A5780D}" type="datetime1">
              <a:rPr lang="el-GR" smtClean="0"/>
              <a:pPr/>
              <a:t>3/9/2025</a:t>
            </a:fld>
            <a:endParaRPr kumimoji="0" lang="el-GR" sz="1400">
              <a:solidFill>
                <a:schemeClr val="tx2"/>
              </a:solidFill>
            </a:endParaRPr>
          </a:p>
        </p:txBody>
      </p:sp>
      <p:sp>
        <p:nvSpPr>
          <p:cNvPr id="3" name="2 - Θέση υποσέλιδου"/>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lstStyle>
          <a:p>
            <a:pPr algn="r"/>
            <a:endParaRPr kumimoji="0" lang="el-GR" sz="1400">
              <a:solidFill>
                <a:schemeClr val="tx2"/>
              </a:solidFill>
            </a:endParaRPr>
          </a:p>
        </p:txBody>
      </p:sp>
      <p:sp>
        <p:nvSpPr>
          <p:cNvPr id="7" name="6 - Ορθογώνιο"/>
          <p:cNvSpPr/>
          <p:nvPr/>
        </p:nvSpPr>
        <p:spPr bwMode="white">
          <a:xfrm>
            <a:off x="0" y="92583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96012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96012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95416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a:fld id="{8F82E0A0-C266-4798-8C8F-B9F91E9DA37E}" type="slidenum">
              <a:rPr kumimoji="0" lang="el-GR" sz="1400" b="1" smtClean="0">
                <a:solidFill>
                  <a:srgbClr val="FFFFFF"/>
                </a:solidFill>
              </a:rPr>
              <a:pPr algn="ctr"/>
              <a:t>‹#›</a:t>
            </a:fld>
            <a:endParaRPr kumimoji="0" lang="el-GR" sz="1400" b="1">
              <a:solidFill>
                <a:srgbClr val="FFFFFF"/>
              </a:solidFill>
            </a:endParaRPr>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a:spLocks noGrp="1"/>
          </p:cNvSpPr>
          <p:nvPr>
            <p:ph type="body" sz="half" idx="2"/>
          </p:nvPr>
        </p:nvSpPr>
        <p:spPr>
          <a:xfrm>
            <a:off x="1857356" y="2643188"/>
            <a:ext cx="7115236" cy="2500312"/>
          </a:xfrm>
        </p:spPr>
        <p:txBody>
          <a:bodyPr>
            <a:normAutofit fontScale="77500" lnSpcReduction="20000"/>
          </a:bodyPr>
          <a:lstStyle/>
          <a:p>
            <a:pPr algn="ctr">
              <a:defRPr/>
            </a:pPr>
            <a:r>
              <a:rPr lang="el-GR" sz="1600" b="1" i="1" dirty="0">
                <a:effectLst>
                  <a:outerShdw blurRad="38100" dist="38100" dir="2700000" algn="tl">
                    <a:srgbClr val="000000">
                      <a:alpha val="43137"/>
                    </a:srgbClr>
                  </a:outerShdw>
                </a:effectLst>
              </a:rPr>
              <a:t>Αγγελική Νίνου, Ψυχολόγος</a:t>
            </a:r>
            <a:r>
              <a:rPr lang="en-US" sz="1600" b="1" i="1" dirty="0">
                <a:effectLst>
                  <a:outerShdw blurRad="38100" dist="38100" dir="2700000" algn="tl">
                    <a:srgbClr val="000000">
                      <a:alpha val="43137"/>
                    </a:srgbClr>
                  </a:outerShdw>
                </a:effectLst>
              </a:rPr>
              <a:t>,</a:t>
            </a:r>
            <a:r>
              <a:rPr lang="el-GR" sz="1600" b="1" i="1" dirty="0">
                <a:effectLst>
                  <a:outerShdw blurRad="38100" dist="38100" dir="2700000" algn="tl">
                    <a:srgbClr val="000000">
                      <a:alpha val="43137"/>
                    </a:srgbClr>
                  </a:outerShdw>
                </a:effectLst>
              </a:rPr>
              <a:t> Κέντρο Ημέρας «Σκυτάλη»</a:t>
            </a:r>
            <a:endParaRPr lang="en-US" sz="1600" b="1" i="1" dirty="0">
              <a:effectLst>
                <a:outerShdw blurRad="38100" dist="38100" dir="2700000" algn="tl">
                  <a:srgbClr val="000000">
                    <a:alpha val="43137"/>
                  </a:srgbClr>
                </a:outerShdw>
              </a:effectLst>
            </a:endParaRPr>
          </a:p>
          <a:p>
            <a:pPr algn="ctr">
              <a:defRPr/>
            </a:pPr>
            <a:r>
              <a:rPr lang="el-GR" sz="1600" b="1" i="1" dirty="0">
                <a:effectLst>
                  <a:outerShdw blurRad="38100" dist="38100" dir="2700000" algn="tl">
                    <a:srgbClr val="000000">
                      <a:alpha val="43137"/>
                    </a:srgbClr>
                  </a:outerShdw>
                </a:effectLst>
              </a:rPr>
              <a:t>Μαρίνα </a:t>
            </a:r>
            <a:r>
              <a:rPr lang="el-GR" sz="1600" b="1" i="1" dirty="0" err="1">
                <a:effectLst>
                  <a:outerShdw blurRad="38100" dist="38100" dir="2700000" algn="tl">
                    <a:srgbClr val="000000">
                      <a:alpha val="43137"/>
                    </a:srgbClr>
                  </a:outerShdw>
                </a:effectLst>
              </a:rPr>
              <a:t>Τσίου</a:t>
            </a:r>
            <a:r>
              <a:rPr lang="el-GR" sz="1600" b="1" i="1" dirty="0">
                <a:effectLst>
                  <a:outerShdw blurRad="38100" dist="38100" dir="2700000" algn="tl">
                    <a:srgbClr val="000000">
                      <a:alpha val="43137"/>
                    </a:srgbClr>
                  </a:outerShdw>
                </a:effectLst>
              </a:rPr>
              <a:t>, Διοικητικός, Κέντρο Ημέρας «Σκυτάλη»</a:t>
            </a:r>
          </a:p>
          <a:p>
            <a:pPr algn="ctr">
              <a:defRPr/>
            </a:pPr>
            <a:r>
              <a:rPr lang="el-GR" sz="1600" b="1" i="1" dirty="0" err="1">
                <a:effectLst>
                  <a:outerShdw blurRad="38100" dist="38100" dir="2700000" algn="tl">
                    <a:srgbClr val="000000">
                      <a:alpha val="43137"/>
                    </a:srgbClr>
                  </a:outerShdw>
                </a:effectLst>
              </a:rPr>
              <a:t>Μπεσίρ</a:t>
            </a:r>
            <a:r>
              <a:rPr lang="el-GR" sz="1600" b="1" i="1" dirty="0">
                <a:effectLst>
                  <a:outerShdw blurRad="38100" dist="38100" dir="2700000" algn="tl">
                    <a:srgbClr val="000000">
                      <a:alpha val="43137"/>
                    </a:srgbClr>
                  </a:outerShdw>
                </a:effectLst>
              </a:rPr>
              <a:t> </a:t>
            </a:r>
            <a:r>
              <a:rPr lang="el-GR" sz="1600" b="1" i="1" dirty="0" err="1">
                <a:effectLst>
                  <a:outerShdw blurRad="38100" dist="38100" dir="2700000" algn="tl">
                    <a:srgbClr val="000000">
                      <a:alpha val="43137"/>
                    </a:srgbClr>
                  </a:outerShdw>
                </a:effectLst>
              </a:rPr>
              <a:t>Λικάι</a:t>
            </a:r>
            <a:r>
              <a:rPr lang="el-GR" sz="1600" b="1" i="1" dirty="0">
                <a:effectLst>
                  <a:outerShdw blurRad="38100" dist="38100" dir="2700000" algn="tl">
                    <a:srgbClr val="000000">
                      <a:alpha val="43137"/>
                    </a:srgbClr>
                  </a:outerShdw>
                </a:effectLst>
              </a:rPr>
              <a:t>, </a:t>
            </a:r>
            <a:r>
              <a:rPr lang="el-GR" sz="1600" b="1" i="1" dirty="0" err="1">
                <a:effectLst>
                  <a:outerShdw blurRad="38100" dist="38100" dir="2700000" algn="tl">
                    <a:srgbClr val="000000">
                      <a:alpha val="43137"/>
                    </a:srgbClr>
                  </a:outerShdw>
                </a:effectLst>
              </a:rPr>
              <a:t>Εργοθεραπευτής</a:t>
            </a:r>
            <a:r>
              <a:rPr lang="el-GR" sz="1600" b="1" i="1" dirty="0">
                <a:effectLst>
                  <a:outerShdw blurRad="38100" dist="38100" dir="2700000" algn="tl">
                    <a:srgbClr val="000000">
                      <a:alpha val="43137"/>
                    </a:srgbClr>
                  </a:outerShdw>
                </a:effectLst>
              </a:rPr>
              <a:t>, Κέντρο Ημέρας «Σκυτάλη» </a:t>
            </a:r>
          </a:p>
          <a:p>
            <a:pPr algn="ctr">
              <a:defRPr/>
            </a:pPr>
            <a:r>
              <a:rPr lang="el-GR" sz="1600" b="1" i="1" dirty="0">
                <a:effectLst>
                  <a:outerShdw blurRad="38100" dist="38100" dir="2700000" algn="tl">
                    <a:srgbClr val="000000">
                      <a:alpha val="43137"/>
                    </a:srgbClr>
                  </a:outerShdw>
                </a:effectLst>
              </a:rPr>
              <a:t>Κωνσταντίνα </a:t>
            </a:r>
            <a:r>
              <a:rPr lang="el-GR" sz="1600" b="1" i="1" dirty="0" err="1">
                <a:effectLst>
                  <a:outerShdw blurRad="38100" dist="38100" dir="2700000" algn="tl">
                    <a:srgbClr val="000000">
                      <a:alpha val="43137"/>
                    </a:srgbClr>
                  </a:outerShdw>
                </a:effectLst>
              </a:rPr>
              <a:t>Μπαλάφα</a:t>
            </a:r>
            <a:r>
              <a:rPr lang="el-GR" sz="1600" b="1" i="1" dirty="0">
                <a:effectLst>
                  <a:outerShdw blurRad="38100" dist="38100" dir="2700000" algn="tl">
                    <a:srgbClr val="000000">
                      <a:alpha val="43137"/>
                    </a:srgbClr>
                  </a:outerShdw>
                </a:effectLst>
              </a:rPr>
              <a:t>, Κοινωνική Λειτουργός, Κέντρο Ημέρας «Σκυτάλη»</a:t>
            </a:r>
          </a:p>
          <a:p>
            <a:pPr algn="ctr">
              <a:defRPr/>
            </a:pPr>
            <a:r>
              <a:rPr lang="el-GR" sz="1600" b="1" i="1" dirty="0">
                <a:effectLst>
                  <a:outerShdw blurRad="38100" dist="38100" dir="2700000" algn="tl">
                    <a:srgbClr val="000000">
                      <a:alpha val="43137"/>
                    </a:srgbClr>
                  </a:outerShdw>
                </a:effectLst>
              </a:rPr>
              <a:t>Κατερίνα </a:t>
            </a:r>
            <a:r>
              <a:rPr lang="el-GR" sz="1600" b="1" i="1" dirty="0" err="1">
                <a:effectLst>
                  <a:outerShdw blurRad="38100" dist="38100" dir="2700000" algn="tl">
                    <a:srgbClr val="000000">
                      <a:alpha val="43137"/>
                    </a:srgbClr>
                  </a:outerShdw>
                </a:effectLst>
              </a:rPr>
              <a:t>Μπασιαδήμα</a:t>
            </a:r>
            <a:r>
              <a:rPr lang="el-GR" sz="1600" b="1" i="1" dirty="0">
                <a:effectLst>
                  <a:outerShdw blurRad="38100" dist="38100" dir="2700000" algn="tl">
                    <a:srgbClr val="000000">
                      <a:alpha val="43137"/>
                    </a:srgbClr>
                  </a:outerShdw>
                </a:effectLst>
              </a:rPr>
              <a:t>, Γενικών Καθηκόντων, Κέντρο ημέρας «Σκυτάλη»</a:t>
            </a:r>
          </a:p>
          <a:p>
            <a:pPr algn="ctr">
              <a:defRPr/>
            </a:pPr>
            <a:r>
              <a:rPr lang="el-GR" sz="1600" b="1" i="1" dirty="0">
                <a:effectLst>
                  <a:outerShdw blurRad="38100" dist="38100" dir="2700000" algn="tl">
                    <a:srgbClr val="000000">
                      <a:alpha val="43137"/>
                    </a:srgbClr>
                  </a:outerShdw>
                </a:effectLst>
              </a:rPr>
              <a:t>Αφροδίτη Παπαγεωργίου, Γυμνάστρια, Κέντρο Ημέρας «Σκυτάλη»</a:t>
            </a:r>
          </a:p>
          <a:p>
            <a:pPr algn="ctr">
              <a:defRPr/>
            </a:pPr>
            <a:r>
              <a:rPr lang="el-GR" sz="1600" b="1" i="1" dirty="0">
                <a:effectLst>
                  <a:outerShdw blurRad="38100" dist="38100" dir="2700000" algn="tl">
                    <a:srgbClr val="000000">
                      <a:alpha val="43137"/>
                    </a:srgbClr>
                  </a:outerShdw>
                </a:effectLst>
              </a:rPr>
              <a:t>Ευφροσύνη </a:t>
            </a:r>
            <a:r>
              <a:rPr lang="el-GR" sz="1600" b="1" i="1" dirty="0" err="1">
                <a:effectLst>
                  <a:outerShdw blurRad="38100" dist="38100" dir="2700000" algn="tl">
                    <a:srgbClr val="000000">
                      <a:alpha val="43137"/>
                    </a:srgbClr>
                  </a:outerShdw>
                </a:effectLst>
              </a:rPr>
              <a:t>Πρόκου</a:t>
            </a:r>
            <a:r>
              <a:rPr lang="el-GR" sz="1600" b="1" i="1" dirty="0">
                <a:effectLst>
                  <a:outerShdw blurRad="38100" dist="38100" dir="2700000" algn="tl">
                    <a:srgbClr val="000000">
                      <a:alpha val="43137"/>
                    </a:srgbClr>
                  </a:outerShdw>
                </a:effectLst>
              </a:rPr>
              <a:t>, Νοσηλεύτρια, Κέντρο Ημέρας «Σκυτάλη»</a:t>
            </a:r>
          </a:p>
          <a:p>
            <a:pPr algn="ctr">
              <a:defRPr/>
            </a:pPr>
            <a:r>
              <a:rPr lang="el-GR" sz="1600" b="1" i="1" dirty="0">
                <a:effectLst>
                  <a:outerShdw blurRad="38100" dist="38100" dir="2700000" algn="tl">
                    <a:srgbClr val="000000">
                      <a:alpha val="43137"/>
                    </a:srgbClr>
                  </a:outerShdw>
                </a:effectLst>
              </a:rPr>
              <a:t>Βανέσα Φωτοπούλου, Κοινωνική Λειτουργός, Κέντρο Ημέρας «Σκυτάλη» </a:t>
            </a:r>
          </a:p>
          <a:p>
            <a:pPr algn="ctr">
              <a:defRPr/>
            </a:pPr>
            <a:r>
              <a:rPr lang="el-GR" sz="1600" b="1" i="1" dirty="0">
                <a:effectLst>
                  <a:outerShdw blurRad="38100" dist="38100" dir="2700000" algn="tl">
                    <a:srgbClr val="000000">
                      <a:alpha val="43137"/>
                    </a:srgbClr>
                  </a:outerShdw>
                </a:effectLst>
              </a:rPr>
              <a:t>Βάιος Περιτογιάννης, Ψυχίατρος, Επιστημονικά Υπεύθυνος Κέντρου Ημέρας «Σκυτάλη» </a:t>
            </a:r>
          </a:p>
          <a:p>
            <a:pPr algn="ctr">
              <a:defRPr/>
            </a:pPr>
            <a:r>
              <a:rPr lang="el-GR" sz="1600" b="1" i="1" dirty="0">
                <a:effectLst>
                  <a:outerShdw blurRad="38100" dist="38100" dir="2700000" algn="tl">
                    <a:srgbClr val="000000">
                      <a:alpha val="43137"/>
                    </a:srgbClr>
                  </a:outerShdw>
                </a:effectLst>
              </a:rPr>
              <a:t>και Κινητής Μονάδας Ιωαννίνων –Θεσπρωτίας</a:t>
            </a:r>
          </a:p>
          <a:p>
            <a:pPr algn="ctr">
              <a:defRPr/>
            </a:pPr>
            <a:endParaRPr lang="el-GR" sz="1600" b="1" i="1" dirty="0">
              <a:effectLst>
                <a:outerShdw blurRad="38100" dist="38100" dir="2700000" algn="tl">
                  <a:srgbClr val="000000">
                    <a:alpha val="43137"/>
                  </a:srgbClr>
                </a:outerShdw>
              </a:effectLst>
            </a:endParaRPr>
          </a:p>
          <a:p>
            <a:pPr>
              <a:defRPr/>
            </a:pPr>
            <a:endParaRPr lang="el-GR" sz="1900" b="1" i="1" dirty="0">
              <a:effectLst>
                <a:outerShdw blurRad="38100" dist="38100" dir="2700000" algn="tl">
                  <a:srgbClr val="000000">
                    <a:alpha val="43137"/>
                  </a:srgbClr>
                </a:outerShdw>
              </a:effectLst>
            </a:endParaRPr>
          </a:p>
          <a:p>
            <a:pPr>
              <a:defRPr/>
            </a:pPr>
            <a:endParaRPr lang="en-US" sz="3700" b="1" i="1" dirty="0">
              <a:effectLst>
                <a:outerShdw blurRad="38100" dist="38100" dir="2700000" algn="tl">
                  <a:srgbClr val="000000">
                    <a:alpha val="43137"/>
                  </a:srgbClr>
                </a:outerShdw>
              </a:effectLst>
            </a:endParaRPr>
          </a:p>
          <a:p>
            <a:pPr>
              <a:defRPr/>
            </a:pPr>
            <a:endParaRPr lang="el-GR" sz="3700" b="1" i="1" dirty="0">
              <a:effectLst>
                <a:outerShdw blurRad="38100" dist="38100" dir="2700000" algn="tl">
                  <a:srgbClr val="000000">
                    <a:alpha val="43137"/>
                  </a:srgbClr>
                </a:outerShdw>
              </a:effectLst>
            </a:endParaRPr>
          </a:p>
          <a:p>
            <a:endParaRPr lang="en-US" sz="1800" b="1" i="1" dirty="0">
              <a:effectLst>
                <a:outerShdw blurRad="38100" dist="38100" dir="2700000" algn="tl">
                  <a:srgbClr val="000000">
                    <a:alpha val="43137"/>
                  </a:srgbClr>
                </a:outerShdw>
              </a:effectLst>
            </a:endParaRPr>
          </a:p>
          <a:p>
            <a:endParaRPr lang="en-US" sz="1800" b="1" i="1" dirty="0">
              <a:effectLst>
                <a:outerShdw blurRad="38100" dist="38100" dir="2700000" algn="tl">
                  <a:srgbClr val="000000">
                    <a:alpha val="43137"/>
                  </a:srgbClr>
                </a:outerShdw>
              </a:effectLst>
            </a:endParaRPr>
          </a:p>
          <a:p>
            <a:endParaRPr lang="el-GR" sz="1800" b="1" i="1" dirty="0">
              <a:effectLst>
                <a:outerShdw blurRad="38100" dist="38100" dir="2700000" algn="tl">
                  <a:srgbClr val="000000">
                    <a:alpha val="43137"/>
                  </a:srgbClr>
                </a:outerShdw>
              </a:effectLst>
            </a:endParaRPr>
          </a:p>
          <a:p>
            <a:endParaRPr lang="el-GR" dirty="0"/>
          </a:p>
        </p:txBody>
      </p:sp>
      <p:sp>
        <p:nvSpPr>
          <p:cNvPr id="4" name="Rectangle 3"/>
          <p:cNvSpPr>
            <a:spLocks noGrp="1"/>
          </p:cNvSpPr>
          <p:nvPr>
            <p:ph type="title"/>
          </p:nvPr>
        </p:nvSpPr>
        <p:spPr>
          <a:xfrm>
            <a:off x="1571604" y="0"/>
            <a:ext cx="7572396" cy="2286016"/>
          </a:xfrm>
        </p:spPr>
        <p:txBody>
          <a:bodyPr>
            <a:normAutofit/>
          </a:bodyPr>
          <a:lstStyle/>
          <a:p>
            <a:pPr algn="ctr"/>
            <a:r>
              <a:rPr lang="el-GR" dirty="0"/>
              <a:t>ΧΡΟΝΟΣ ΠΟΥ ΑΠΑΙΤΗΘΗΚΕ ΓΙΑ ΤΗΝ ΑΠΟΚΑΤΑΣΤΑΣΗ ΤΟΥ ΑΡΙΘΜΟΥ ΤΩΝ ΘΕΡΑΠΕΥΤΙΚΩΝ ΠΡΑΞΕΩΝ ΣΕ ΚΕΝΤΡΟ ΗΜΕΡΑΣ ΕΠΕΙΤΑ ΑΠΟ ΤΗΝ ΠΑΝΔΗΜΙΑ COVID-19</a:t>
            </a:r>
          </a:p>
        </p:txBody>
      </p:sp>
      <p:pic>
        <p:nvPicPr>
          <p:cNvPr id="7172" name="Picture 4" descr="https://www.psychiatriccongress.gr/assets/img/event-logo.png"/>
          <p:cNvPicPr>
            <a:picLocks noGrp="1" noChangeAspect="1" noChangeArrowheads="1"/>
          </p:cNvPicPr>
          <p:nvPr>
            <p:ph type="pic" idx="1"/>
          </p:nvPr>
        </p:nvPicPr>
        <p:blipFill>
          <a:blip r:embed="rId3" cstate="print"/>
          <a:srcRect l="3616" r="3616"/>
          <a:stretch>
            <a:fillRect/>
          </a:stretch>
        </p:blipFill>
        <p:spPr bwMode="auto">
          <a:xfrm>
            <a:off x="0" y="142858"/>
            <a:ext cx="1714480" cy="942985"/>
          </a:xfrm>
          <a:prstGeom prst="rect">
            <a:avLst/>
          </a:prstGeom>
          <a:solidFill>
            <a:schemeClr val="bg2">
              <a:lumMod val="75000"/>
              <a:alpha val="0"/>
            </a:schemeClr>
          </a:solidFill>
          <a:ln>
            <a:noFill/>
          </a:ln>
          <a:effectLst>
            <a:outerShdw blurRad="292100" dist="139700" dir="2700000" algn="tl" rotWithShape="0">
              <a:srgbClr val="333333">
                <a:alpha val="65000"/>
              </a:srgbClr>
            </a:outerShdw>
          </a:effectLst>
        </p:spPr>
      </p:pic>
      <p:pic>
        <p:nvPicPr>
          <p:cNvPr id="10" name="9 - Εικόνα" descr="epropsi_logo_w_text.png"/>
          <p:cNvPicPr>
            <a:picLocks noChangeAspect="1"/>
          </p:cNvPicPr>
          <p:nvPr/>
        </p:nvPicPr>
        <p:blipFill>
          <a:blip r:embed="rId4" cstate="print"/>
          <a:stretch>
            <a:fillRect/>
          </a:stretch>
        </p:blipFill>
        <p:spPr>
          <a:xfrm>
            <a:off x="0" y="2928940"/>
            <a:ext cx="1428728" cy="571504"/>
          </a:xfrm>
          <a:prstGeom prst="rect">
            <a:avLst/>
          </a:prstGeom>
          <a:ln>
            <a:noFill/>
          </a:ln>
          <a:effectLst>
            <a:outerShdw blurRad="292100" dist="139700" dir="2700000" algn="tl" rotWithShape="0">
              <a:srgbClr val="333333">
                <a:alpha val="65000"/>
              </a:srgbClr>
            </a:outerShdw>
          </a:effectLst>
        </p:spPr>
      </p:pic>
      <p:pic>
        <p:nvPicPr>
          <p:cNvPr id="11" name="9 - Εικόνα" descr="skitali_s.png"/>
          <p:cNvPicPr>
            <a:picLocks noChangeAspect="1"/>
          </p:cNvPicPr>
          <p:nvPr/>
        </p:nvPicPr>
        <p:blipFill>
          <a:blip r:embed="rId5"/>
          <a:srcRect/>
          <a:stretch>
            <a:fillRect/>
          </a:stretch>
        </p:blipFill>
        <p:spPr bwMode="auto">
          <a:xfrm>
            <a:off x="0" y="3857634"/>
            <a:ext cx="1428728" cy="507670"/>
          </a:xfrm>
          <a:prstGeom prst="rect">
            <a:avLst/>
          </a:prstGeom>
          <a:ln>
            <a:noFill/>
          </a:ln>
          <a:effectLst>
            <a:outerShdw blurRad="292100" dist="139700" dir="2700000" algn="tl" rotWithShape="0">
              <a:srgbClr val="333333">
                <a:alpha val="65000"/>
              </a:srgbClr>
            </a:outerShdw>
          </a:effectLst>
        </p:spPr>
      </p:pic>
      <p:sp>
        <p:nvSpPr>
          <p:cNvPr id="8" name="7 - Ορθογώνιο"/>
          <p:cNvSpPr/>
          <p:nvPr/>
        </p:nvSpPr>
        <p:spPr>
          <a:xfrm>
            <a:off x="1500166" y="0"/>
            <a:ext cx="142876" cy="5143500"/>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Ορθογώνιο"/>
          <p:cNvSpPr/>
          <p:nvPr/>
        </p:nvSpPr>
        <p:spPr>
          <a:xfrm rot="5400000">
            <a:off x="5322083" y="-1250167"/>
            <a:ext cx="142876" cy="7500958"/>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11 - Ορθογώνιο"/>
          <p:cNvSpPr/>
          <p:nvPr/>
        </p:nvSpPr>
        <p:spPr>
          <a:xfrm rot="5400000">
            <a:off x="142860" y="1214444"/>
            <a:ext cx="1214446" cy="1500166"/>
          </a:xfrm>
          <a:prstGeom prst="rect">
            <a:avLst/>
          </a:prstGeom>
          <a:solidFill>
            <a:schemeClr val="accent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p:cNvSpPr>
          <p:nvPr>
            <p:ph type="title"/>
          </p:nvPr>
        </p:nvSpPr>
        <p:spPr>
          <a:xfrm>
            <a:off x="0" y="0"/>
            <a:ext cx="9144000" cy="928676"/>
          </a:xfrm>
          <a:solidFill>
            <a:schemeClr val="tx2">
              <a:lumMod val="75000"/>
            </a:schemeClr>
          </a:solidFill>
        </p:spPr>
        <p:txBody>
          <a:bodyPr>
            <a:normAutofit/>
          </a:bodyPr>
          <a:lstStyle/>
          <a:p>
            <a:pPr algn="ctr"/>
            <a:r>
              <a:rPr lang="el-GR" sz="1500" b="1" dirty="0">
                <a:solidFill>
                  <a:schemeClr val="bg1"/>
                </a:solidFill>
                <a:effectLst>
                  <a:outerShdw blurRad="38100" dist="38100" dir="2700000" algn="tl">
                    <a:srgbClr val="000000">
                      <a:alpha val="43137"/>
                    </a:srgbClr>
                  </a:outerShdw>
                </a:effectLst>
              </a:rPr>
              <a:t>ΧΡΟΝΟΣ ΠΟΥ ΑΠΑΙΤΗΘΗΚΕ ΓΙΑ ΤΗΝ ΑΠΟΚΑΤΑΣΤΑΣΗ ΤΟΥ ΑΡΙΘΜΟΥ ΤΩΝ ΘΕΡΑΠΕΥΤΙΚΩΝ ΠΡΑΞΕΩΝ ΣΕ ΚΕΝΤΡΟ ΗΜΕΡΑΣ ΕΠΕΙΤΑ ΑΠΟ ΤΗΝ ΠΑΝΔΗΜΙΑ COVID-19</a:t>
            </a:r>
          </a:p>
        </p:txBody>
      </p:sp>
      <p:sp>
        <p:nvSpPr>
          <p:cNvPr id="7" name="Rectangle 2"/>
          <p:cNvSpPr>
            <a:spLocks noGrp="1"/>
          </p:cNvSpPr>
          <p:nvPr>
            <p:ph sz="quarter" idx="1"/>
          </p:nvPr>
        </p:nvSpPr>
        <p:spPr>
          <a:xfrm>
            <a:off x="0" y="1500162"/>
            <a:ext cx="9144000" cy="3643338"/>
          </a:xfrm>
        </p:spPr>
        <p:txBody>
          <a:bodyPr anchor="ctr">
            <a:normAutofit/>
          </a:bodyPr>
          <a:lstStyle/>
          <a:p>
            <a:pPr marL="274320" lvl="1" algn="just"/>
            <a:r>
              <a:rPr lang="el-GR" sz="1800" dirty="0"/>
              <a:t>Με την έναρξη των περιοριστικών μέτρων για την πανδημία </a:t>
            </a:r>
            <a:r>
              <a:rPr lang="en-US" sz="1800" dirty="0"/>
              <a:t>COVID-19 </a:t>
            </a:r>
            <a:r>
              <a:rPr lang="el-GR" sz="1800" dirty="0"/>
              <a:t>η προσέλευση των ατόμων με ψυχικές διαταραχές στις υπηρεσίες ψυχικής υγείας και ψυχοκοινωνικής αποκατάστασης μειώθηκε. </a:t>
            </a:r>
          </a:p>
          <a:p>
            <a:pPr marL="274320" lvl="1" algn="just"/>
            <a:r>
              <a:rPr lang="el-GR" sz="1800" dirty="0"/>
              <a:t>Διερεύνηση του χρόνου που απαιτήθηκε για την αποκατάσταση του αριθμού των θεραπευτικών πράξεων σε ένα Κέντρο Ημέρας (ΚΗ) ψυχοκοινωνικής αποκατάστασης ατόμων με σοβαρές ψυχιατρικές διαταραχές, στα </a:t>
            </a:r>
            <a:r>
              <a:rPr lang="el-GR" sz="1800" dirty="0" err="1"/>
              <a:t>προπανδημικά</a:t>
            </a:r>
            <a:r>
              <a:rPr lang="el-GR" sz="1800" dirty="0"/>
              <a:t> επίπεδα.</a:t>
            </a:r>
          </a:p>
          <a:p>
            <a:pPr marL="274320" lvl="1" algn="just"/>
            <a:r>
              <a:rPr lang="el-GR" sz="1800" dirty="0"/>
              <a:t>Μελέτη των αρχείων των θεραπευτικών πράξεων που τηρούνται στο ΚΗ «Σκυτάλη», της Εταιρείας Προαγωγής Ψυχικής Υγείας Ηπείρου. Ως έτος αναφοράς χρησιμοποιήθηκε το 2019, ως το τελευταίο </a:t>
            </a:r>
            <a:r>
              <a:rPr lang="el-GR" sz="1800" dirty="0" err="1"/>
              <a:t>προπανδημικό</a:t>
            </a:r>
            <a:r>
              <a:rPr lang="el-GR" sz="1800" dirty="0"/>
              <a:t> έτος.</a:t>
            </a:r>
          </a:p>
        </p:txBody>
      </p:sp>
      <p:sp>
        <p:nvSpPr>
          <p:cNvPr id="9" name="Rectangle 2"/>
          <p:cNvSpPr txBox="1">
            <a:spLocks/>
          </p:cNvSpPr>
          <p:nvPr/>
        </p:nvSpPr>
        <p:spPr>
          <a:xfrm rot="16200000">
            <a:off x="1354725" y="2547"/>
            <a:ext cx="709250" cy="3133012"/>
          </a:xfrm>
          <a:prstGeom prst="rect">
            <a:avLst/>
          </a:prstGeom>
          <a:solidFill>
            <a:schemeClr val="accent2"/>
          </a:solidFill>
          <a:ln>
            <a:solidFill>
              <a:schemeClr val="bg1"/>
            </a:solidFill>
          </a:ln>
          <a:effectLst>
            <a:outerShdw blurRad="50800" dist="38100" dir="10800000" algn="r" rotWithShape="0">
              <a:prstClr val="black">
                <a:alpha val="40000"/>
              </a:prstClr>
            </a:outerShdw>
          </a:effectLst>
        </p:spPr>
        <p:txBody>
          <a:bodyPr vert="vert">
            <a:normAutofit/>
          </a:bodyPr>
          <a:lstStyle/>
          <a:p>
            <a:pPr marL="320040" marR="0" lvl="0" indent="-320040" algn="ctr" defTabSz="914400" rtl="0" eaLnBrk="1" fontAlgn="auto" latinLnBrk="0" hangingPunct="1">
              <a:lnSpc>
                <a:spcPct val="100000"/>
              </a:lnSpc>
              <a:spcBef>
                <a:spcPts val="700"/>
              </a:spcBef>
              <a:spcAft>
                <a:spcPts val="0"/>
              </a:spcAft>
              <a:buClr>
                <a:schemeClr val="accent2"/>
              </a:buClr>
              <a:buSzPct val="60000"/>
              <a:tabLst/>
              <a:defRPr/>
            </a:pPr>
            <a:r>
              <a:rPr kumimoji="0" sz="2000" b="1" i="0" u="none" strike="noStrike" kern="1200" cap="none" spc="0" normalizeH="0" baseline="0" noProof="0" dirty="0">
                <a:ln>
                  <a:noFill/>
                </a:ln>
                <a:solidFill>
                  <a:schemeClr val="tx1"/>
                </a:solidFill>
                <a:effectLst/>
                <a:uLnTx/>
                <a:uFillTx/>
                <a:latin typeface="+mn-lt"/>
                <a:ea typeface="+mn-ea"/>
                <a:cs typeface="+mn-cs"/>
              </a:rPr>
              <a:t>Σκοπός</a:t>
            </a:r>
            <a:r>
              <a:rPr kumimoji="0" sz="2000" b="1" i="0" u="none" strike="noStrike" kern="1200" cap="none" spc="0" normalizeH="0" noProof="0" dirty="0">
                <a:ln>
                  <a:noFill/>
                </a:ln>
                <a:solidFill>
                  <a:schemeClr val="tx1"/>
                </a:solidFill>
                <a:effectLst/>
                <a:uLnTx/>
                <a:uFillTx/>
                <a:latin typeface="+mn-lt"/>
                <a:ea typeface="+mn-ea"/>
                <a:cs typeface="+mn-cs"/>
              </a:rPr>
              <a:t> και μέθοδος </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p:cNvSpPr>
          <p:nvPr>
            <p:ph type="title"/>
          </p:nvPr>
        </p:nvSpPr>
        <p:spPr>
          <a:xfrm>
            <a:off x="0" y="0"/>
            <a:ext cx="9144000" cy="928676"/>
          </a:xfrm>
          <a:solidFill>
            <a:schemeClr val="tx2">
              <a:lumMod val="75000"/>
            </a:schemeClr>
          </a:solidFill>
        </p:spPr>
        <p:txBody>
          <a:bodyPr>
            <a:normAutofit/>
          </a:bodyPr>
          <a:lstStyle/>
          <a:p>
            <a:pPr algn="ctr"/>
            <a:r>
              <a:rPr lang="el-GR" sz="1500" b="1" dirty="0">
                <a:solidFill>
                  <a:schemeClr val="bg1"/>
                </a:solidFill>
                <a:effectLst>
                  <a:outerShdw blurRad="38100" dist="38100" dir="2700000" algn="tl">
                    <a:srgbClr val="000000">
                      <a:alpha val="43137"/>
                    </a:srgbClr>
                  </a:outerShdw>
                </a:effectLst>
              </a:rPr>
              <a:t>ΧΡΟΝΟΣ ΠΟΥ ΑΠΑΙΤΗΘΗΚΕ ΓΙΑ ΤΗΝ ΑΠΟΚΑΤΑΣΤΑΣΗ ΤΟΥ ΑΡΙΘΜΟΥ ΤΩΝ ΘΕΡΑΠΕΥΤΙΚΩΝ ΠΡΑΞΕΩΝ ΣΕ ΚΕΝΤΡΟ ΗΜΕΡΑΣ ΕΠΕΙΤΑ ΑΠΟ ΤΗΝ ΠΑΝΔΗΜΙΑ COVID-19</a:t>
            </a:r>
          </a:p>
        </p:txBody>
      </p:sp>
      <p:sp>
        <p:nvSpPr>
          <p:cNvPr id="7" name="Rectangle 2"/>
          <p:cNvSpPr>
            <a:spLocks noGrp="1"/>
          </p:cNvSpPr>
          <p:nvPr>
            <p:ph sz="quarter" idx="1"/>
          </p:nvPr>
        </p:nvSpPr>
        <p:spPr>
          <a:xfrm>
            <a:off x="0" y="1357304"/>
            <a:ext cx="6643702" cy="3643338"/>
          </a:xfrm>
        </p:spPr>
        <p:txBody>
          <a:bodyPr anchor="ctr">
            <a:normAutofit/>
          </a:bodyPr>
          <a:lstStyle/>
          <a:p>
            <a:pPr marL="274320" lvl="1"/>
            <a:r>
              <a:rPr lang="el-GR" sz="1800" dirty="0"/>
              <a:t>Από τον υψηλότερο αριθμό των 20888 θεραπευτικών πράξεων που κατέγραψε ποτέ το ΚΗ το 2019, σημειώθηκε πολύ μεγάλη μείωση στις 6625 και 5977 αντίστοιχα, κατά τα δύο πρώτα έτη της πανδημίας (2020 και 2021). </a:t>
            </a:r>
          </a:p>
          <a:p>
            <a:pPr marL="274320" lvl="1"/>
            <a:r>
              <a:rPr lang="el-GR" sz="1800" dirty="0"/>
              <a:t>Η μείωση ήταν της τάξης του 68,3% και 71,4%, αντίστοιχα</a:t>
            </a:r>
          </a:p>
          <a:p>
            <a:pPr marL="274320" lvl="1"/>
            <a:r>
              <a:rPr lang="el-GR" sz="1800" dirty="0"/>
              <a:t>Μερική μόνο αποκατάσταση του αριθμού των θεραπευτικών πράξεων καταγράφηκε το 2022 (15636), χρονιά κατά την οποία μόνο ήπια μέτρα κατά της μόλυνσης από τον </a:t>
            </a:r>
            <a:r>
              <a:rPr lang="el-GR" sz="1800" dirty="0" err="1"/>
              <a:t>κορωνοϊό</a:t>
            </a:r>
            <a:r>
              <a:rPr lang="el-GR" sz="1800" dirty="0"/>
              <a:t> (π.χ. χρήση μάσκας, τεστ ανίχνευσης) ήταν σε ισχύ.</a:t>
            </a:r>
          </a:p>
        </p:txBody>
      </p:sp>
      <p:sp>
        <p:nvSpPr>
          <p:cNvPr id="9" name="Rectangle 2"/>
          <p:cNvSpPr txBox="1">
            <a:spLocks/>
          </p:cNvSpPr>
          <p:nvPr/>
        </p:nvSpPr>
        <p:spPr>
          <a:xfrm rot="16200000">
            <a:off x="1321571" y="35701"/>
            <a:ext cx="571504" cy="2928958"/>
          </a:xfrm>
          <a:prstGeom prst="rect">
            <a:avLst/>
          </a:prstGeom>
          <a:solidFill>
            <a:schemeClr val="accent2"/>
          </a:solidFill>
          <a:ln>
            <a:solidFill>
              <a:schemeClr val="bg1"/>
            </a:solidFill>
          </a:ln>
          <a:effectLst>
            <a:outerShdw blurRad="50800" dist="38100" dir="10800000" algn="r" rotWithShape="0">
              <a:prstClr val="black">
                <a:alpha val="40000"/>
              </a:prstClr>
            </a:outerShdw>
          </a:effectLst>
        </p:spPr>
        <p:txBody>
          <a:bodyPr vert="vert">
            <a:normAutofit/>
          </a:bodyPr>
          <a:lstStyle/>
          <a:p>
            <a:pPr marL="320040" marR="0" lvl="0" indent="-320040" algn="ctr" defTabSz="914400" rtl="0" eaLnBrk="1" fontAlgn="auto" latinLnBrk="0" hangingPunct="1">
              <a:lnSpc>
                <a:spcPct val="100000"/>
              </a:lnSpc>
              <a:spcBef>
                <a:spcPts val="700"/>
              </a:spcBef>
              <a:spcAft>
                <a:spcPts val="0"/>
              </a:spcAft>
              <a:buClr>
                <a:schemeClr val="accent2"/>
              </a:buClr>
              <a:buSzPct val="60000"/>
              <a:tabLst/>
              <a:defRPr/>
            </a:pPr>
            <a:r>
              <a:rPr sz="2000" b="1" dirty="0"/>
              <a:t>Αποτελέσματα</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2050" name="Object 2"/>
          <p:cNvGraphicFramePr>
            <a:graphicFrameLocks noChangeAspect="1"/>
          </p:cNvGraphicFramePr>
          <p:nvPr/>
        </p:nvGraphicFramePr>
        <p:xfrm>
          <a:off x="6643702" y="1928808"/>
          <a:ext cx="2368658" cy="2643206"/>
        </p:xfrm>
        <a:graphic>
          <a:graphicData uri="http://schemas.openxmlformats.org/presentationml/2006/ole">
            <mc:AlternateContent xmlns:mc="http://schemas.openxmlformats.org/markup-compatibility/2006">
              <mc:Choice xmlns:v="urn:schemas-microsoft-com:vml" Requires="v">
                <p:oleObj name="Εικόνα" r:id="rId3" imgW="2095682" imgH="2339048" progId="StaticMetafile">
                  <p:embed/>
                </p:oleObj>
              </mc:Choice>
              <mc:Fallback>
                <p:oleObj name="Εικόνα" r:id="rId3" imgW="2095682" imgH="2339048" progId="StaticMetafil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43702" y="1928808"/>
                        <a:ext cx="2368658" cy="264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a:spLocks noGrp="1"/>
          </p:cNvSpPr>
          <p:nvPr>
            <p:ph type="title"/>
          </p:nvPr>
        </p:nvSpPr>
        <p:spPr>
          <a:xfrm>
            <a:off x="0" y="0"/>
            <a:ext cx="9144000" cy="928676"/>
          </a:xfrm>
          <a:solidFill>
            <a:schemeClr val="tx2">
              <a:lumMod val="75000"/>
            </a:schemeClr>
          </a:solidFill>
        </p:spPr>
        <p:txBody>
          <a:bodyPr>
            <a:normAutofit/>
          </a:bodyPr>
          <a:lstStyle/>
          <a:p>
            <a:pPr algn="ctr"/>
            <a:r>
              <a:rPr lang="el-GR" sz="1500" b="1" dirty="0">
                <a:solidFill>
                  <a:schemeClr val="bg1"/>
                </a:solidFill>
                <a:effectLst>
                  <a:outerShdw blurRad="38100" dist="38100" dir="2700000" algn="tl">
                    <a:srgbClr val="000000">
                      <a:alpha val="43137"/>
                    </a:srgbClr>
                  </a:outerShdw>
                </a:effectLst>
              </a:rPr>
              <a:t>ΧΡΟΝΟΣ ΠΟΥ ΑΠΑΙΤΗΘΗΚΕ ΓΙΑ ΤΗΝ ΑΠΟΚΑΤΑΣΤΑΣΗ ΤΟΥ ΑΡΙΘΜΟΥ ΤΩΝ ΘΕΡΑΠΕΥΤΙΚΩΝ ΠΡΑΞΕΩΝ ΣΕ ΚΕΝΤΡΟ ΗΜΕΡΑΣ ΕΠΕΙΤΑ ΑΠΟ ΤΗΝ ΠΑΝΔΗΜΙΑ COVID-19</a:t>
            </a:r>
          </a:p>
        </p:txBody>
      </p:sp>
      <p:pic>
        <p:nvPicPr>
          <p:cNvPr id="7" name="Εικόνα 1"/>
          <p:cNvPicPr>
            <a:picLocks noChangeAspect="1" noChangeArrowheads="1"/>
          </p:cNvPicPr>
          <p:nvPr/>
        </p:nvPicPr>
        <p:blipFill>
          <a:blip r:embed="rId3"/>
          <a:srcRect/>
          <a:stretch>
            <a:fillRect/>
          </a:stretch>
        </p:blipFill>
        <p:spPr bwMode="auto">
          <a:xfrm>
            <a:off x="3071802" y="1285866"/>
            <a:ext cx="5981609" cy="3616908"/>
          </a:xfrm>
          <a:prstGeom prst="rect">
            <a:avLst/>
          </a:prstGeom>
          <a:noFill/>
          <a:ln w="9525">
            <a:noFill/>
            <a:miter lim="800000"/>
            <a:headEnd/>
            <a:tailEnd/>
          </a:ln>
        </p:spPr>
      </p:pic>
      <p:sp>
        <p:nvSpPr>
          <p:cNvPr id="9" name="Rectangle 2"/>
          <p:cNvSpPr txBox="1">
            <a:spLocks/>
          </p:cNvSpPr>
          <p:nvPr/>
        </p:nvSpPr>
        <p:spPr>
          <a:xfrm>
            <a:off x="142844" y="1285866"/>
            <a:ext cx="1676384" cy="3357586"/>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l-GR" sz="2900" b="1"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l-GR" sz="2900" b="1"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ctr"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l-GR"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0" name="Rectangle 2"/>
          <p:cNvSpPr txBox="1">
            <a:spLocks/>
          </p:cNvSpPr>
          <p:nvPr/>
        </p:nvSpPr>
        <p:spPr>
          <a:xfrm>
            <a:off x="295244" y="1438266"/>
            <a:ext cx="1676384" cy="3357586"/>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l-GR" sz="2900" b="1"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endParaRPr kumimoji="0" lang="el-GR" sz="2900" b="1" i="0" u="none" strike="noStrike" kern="1200" cap="none" spc="0" normalizeH="0" baseline="0" noProof="0" dirty="0">
              <a:ln>
                <a:noFill/>
              </a:ln>
              <a:solidFill>
                <a:schemeClr val="tx1"/>
              </a:solidFill>
              <a:effectLst/>
              <a:uLnTx/>
              <a:uFillTx/>
              <a:latin typeface="+mn-lt"/>
              <a:ea typeface="+mn-ea"/>
              <a:cs typeface="+mn-cs"/>
            </a:endParaRPr>
          </a:p>
          <a:p>
            <a:pPr marL="320040" marR="0" lvl="0" indent="-320040" algn="ctr" defTabSz="914400" rtl="0" eaLnBrk="1" fontAlgn="auto" latinLnBrk="0" hangingPunct="1">
              <a:lnSpc>
                <a:spcPct val="100000"/>
              </a:lnSpc>
              <a:spcBef>
                <a:spcPts val="700"/>
              </a:spcBef>
              <a:spcAft>
                <a:spcPts val="0"/>
              </a:spcAft>
              <a:buClr>
                <a:schemeClr val="accent2"/>
              </a:buClr>
              <a:buSzPct val="60000"/>
              <a:tabLst/>
              <a:defRPr/>
            </a:pPr>
            <a:endParaRPr kumimoji="0" lang="el-GR"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12" name="11 - Ορθογώνιο"/>
          <p:cNvSpPr/>
          <p:nvPr/>
        </p:nvSpPr>
        <p:spPr>
          <a:xfrm>
            <a:off x="142844" y="2000246"/>
            <a:ext cx="3143272" cy="2308324"/>
          </a:xfrm>
          <a:prstGeom prst="rect">
            <a:avLst/>
          </a:prstGeom>
        </p:spPr>
        <p:txBody>
          <a:bodyPr wrap="square">
            <a:spAutoFit/>
          </a:bodyPr>
          <a:lstStyle/>
          <a:p>
            <a:r>
              <a:rPr sz="1600"/>
              <a:t>Εφαρμόζοντας One-Sample T-Test, διαπιστώσαμε ότι ο μέσος όρος των θεραπευτικών πράξεων για το διάστημα 2023-2024 δεν παρουσιάζει στατιστικά σημαντική διαφορά από τις θεραπευτικές πράξεις του 2019, με την τιμή του στατιστικού t=-1.110 (1) και p&gt; 0.05.</a:t>
            </a:r>
            <a:endParaRPr sz="1600" dirty="0"/>
          </a:p>
        </p:txBody>
      </p:sp>
      <p:sp>
        <p:nvSpPr>
          <p:cNvPr id="13" name="Rectangle 2"/>
          <p:cNvSpPr txBox="1">
            <a:spLocks/>
          </p:cNvSpPr>
          <p:nvPr/>
        </p:nvSpPr>
        <p:spPr>
          <a:xfrm rot="16200000">
            <a:off x="1321571" y="35701"/>
            <a:ext cx="571504" cy="2928958"/>
          </a:xfrm>
          <a:prstGeom prst="rect">
            <a:avLst/>
          </a:prstGeom>
          <a:solidFill>
            <a:schemeClr val="accent2"/>
          </a:solidFill>
          <a:ln>
            <a:solidFill>
              <a:schemeClr val="bg1"/>
            </a:solidFill>
          </a:ln>
          <a:effectLst>
            <a:outerShdw blurRad="50800" dist="38100" dir="10800000" algn="r" rotWithShape="0">
              <a:prstClr val="black">
                <a:alpha val="40000"/>
              </a:prstClr>
            </a:outerShdw>
          </a:effectLst>
        </p:spPr>
        <p:txBody>
          <a:bodyPr vert="vert">
            <a:normAutofit/>
          </a:bodyPr>
          <a:lstStyle/>
          <a:p>
            <a:pPr marL="320040" marR="0" lvl="0" indent="-320040" algn="ctr" defTabSz="914400" rtl="0" eaLnBrk="1" fontAlgn="auto" latinLnBrk="0" hangingPunct="1">
              <a:lnSpc>
                <a:spcPct val="100000"/>
              </a:lnSpc>
              <a:spcBef>
                <a:spcPts val="700"/>
              </a:spcBef>
              <a:spcAft>
                <a:spcPts val="0"/>
              </a:spcAft>
              <a:buClr>
                <a:schemeClr val="accent2"/>
              </a:buClr>
              <a:buSzPct val="60000"/>
              <a:tabLst/>
              <a:defRPr/>
            </a:pPr>
            <a:r>
              <a:rPr sz="2000" b="1" dirty="0"/>
              <a:t>Αποτελέσματα</a:t>
            </a:r>
            <a:endParaRPr kumimoji="0" lang="el-GR" sz="20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sz="quarter" idx="1"/>
          </p:nvPr>
        </p:nvSpPr>
        <p:spPr>
          <a:xfrm>
            <a:off x="214282" y="1357304"/>
            <a:ext cx="8715436" cy="3571900"/>
          </a:xfrm>
        </p:spPr>
        <p:txBody>
          <a:bodyPr>
            <a:normAutofit/>
          </a:bodyPr>
          <a:lstStyle/>
          <a:p>
            <a:pPr marL="274320" lvl="1" algn="just"/>
            <a:r>
              <a:rPr lang="el-GR" sz="2000" b="1" dirty="0">
                <a:solidFill>
                  <a:schemeClr val="accent2"/>
                </a:solidFill>
              </a:rPr>
              <a:t>Χρειάστηκε μια τριετία </a:t>
            </a:r>
            <a:r>
              <a:rPr lang="el-GR" sz="2000" dirty="0"/>
              <a:t>από την έναρξη των περιοριστικών μέτρων της πανδημίας, ώστε οι θεραπευτικές πράξεις του Κέντρου Ημέρας «Σκυτάλη» να επανέλθουν αριθμητικά στα </a:t>
            </a:r>
            <a:r>
              <a:rPr lang="el-GR" sz="2000" dirty="0" err="1"/>
              <a:t>προπανδημικά</a:t>
            </a:r>
            <a:r>
              <a:rPr lang="el-GR" sz="2000" dirty="0"/>
              <a:t> επίπεδα. </a:t>
            </a:r>
          </a:p>
          <a:p>
            <a:pPr marL="274320" lvl="1" algn="just"/>
            <a:r>
              <a:rPr lang="el-GR" sz="2000" dirty="0"/>
              <a:t>Τα περιοριστικά μέτρα που εφαρμόστηκαν για την αντιμετώπιση της πανδημίας, οδήγησαν σε μείωση του ποσοστού προσέλευσης μελών στο Κέντρο Ημέρας</a:t>
            </a:r>
            <a:r>
              <a:rPr lang="en-US" sz="2000" dirty="0"/>
              <a:t> </a:t>
            </a:r>
            <a:r>
              <a:rPr lang="el-GR" sz="2000" dirty="0"/>
              <a:t>σε όλη τη διάρκεια αυτών. </a:t>
            </a:r>
            <a:r>
              <a:rPr lang="el-GR" sz="2000" b="1" dirty="0">
                <a:solidFill>
                  <a:schemeClr val="accent2"/>
                </a:solidFill>
              </a:rPr>
              <a:t>Η προσέλευση άρχισε να αυξάνεται αμέσως μετά την κατάργηση τους</a:t>
            </a:r>
            <a:r>
              <a:rPr lang="el-GR" sz="2000" dirty="0"/>
              <a:t>. </a:t>
            </a:r>
          </a:p>
          <a:p>
            <a:pPr marL="274320" lvl="1" algn="just"/>
            <a:r>
              <a:rPr lang="el-GR" sz="2000" dirty="0"/>
              <a:t>Τα ευρήματα είναι χρήσιμα για την </a:t>
            </a:r>
            <a:r>
              <a:rPr lang="el-GR" sz="2000" b="1" dirty="0">
                <a:solidFill>
                  <a:schemeClr val="accent2"/>
                </a:solidFill>
              </a:rPr>
              <a:t>κατανόηση του αντίκτυπου των υγειονομικών κρίσεων </a:t>
            </a:r>
            <a:r>
              <a:rPr lang="el-GR" sz="2000" dirty="0"/>
              <a:t>και του τρόπου διαχείρισης τους σε εθνικό επίπεδο, στον τρόπο λειτουργίας των υπηρεσιών ψυχικής υγείας.  </a:t>
            </a:r>
          </a:p>
          <a:p>
            <a:pPr marL="274320">
              <a:buNone/>
            </a:pPr>
            <a:endParaRPr lang="el-GR" dirty="0"/>
          </a:p>
        </p:txBody>
      </p:sp>
      <p:sp>
        <p:nvSpPr>
          <p:cNvPr id="7" name="Rectangle 1"/>
          <p:cNvSpPr>
            <a:spLocks noGrp="1"/>
          </p:cNvSpPr>
          <p:nvPr>
            <p:ph type="title"/>
          </p:nvPr>
        </p:nvSpPr>
        <p:spPr>
          <a:xfrm>
            <a:off x="0" y="0"/>
            <a:ext cx="9144000" cy="928676"/>
          </a:xfrm>
          <a:solidFill>
            <a:schemeClr val="tx2">
              <a:lumMod val="75000"/>
            </a:schemeClr>
          </a:solidFill>
        </p:spPr>
        <p:txBody>
          <a:bodyPr>
            <a:normAutofit/>
          </a:bodyPr>
          <a:lstStyle/>
          <a:p>
            <a:pPr algn="ctr"/>
            <a:r>
              <a:rPr lang="el-GR" sz="1500" b="1" dirty="0">
                <a:solidFill>
                  <a:schemeClr val="bg1"/>
                </a:solidFill>
                <a:effectLst>
                  <a:outerShdw blurRad="38100" dist="38100" dir="2700000" algn="tl">
                    <a:srgbClr val="000000">
                      <a:alpha val="43137"/>
                    </a:srgbClr>
                  </a:outerShdw>
                </a:effectLst>
              </a:rPr>
              <a:t>ΧΡΟΝΟΣ ΠΟΥ ΑΠΑΙΤΗΘΗΚΕ ΓΙΑ ΤΗΝ ΑΠΟΚΑΤΑΣΤΑΣΗ ΤΟΥ ΑΡΙΘΜΟΥ ΤΩΝ ΘΕΡΑΠΕΥΤΙΚΩΝ ΠΡΑΞΕΩΝ ΣΕ ΚΕΝΤΡΟ ΗΜΕΡΑΣ ΕΠΕΙΤΑ ΑΠΟ ΤΗΝ ΠΑΝΔΗΜΙΑ COVID-19</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529</Words>
  <Application>Microsoft Office PowerPoint</Application>
  <PresentationFormat>Προβολή στην οθόνη (16:9)</PresentationFormat>
  <Paragraphs>41</Paragraphs>
  <Slides>5</Slides>
  <Notes>5</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vt:i4>
      </vt:variant>
    </vt:vector>
  </HeadingPairs>
  <TitlesOfParts>
    <vt:vector size="11" baseType="lpstr">
      <vt:lpstr>Calibri</vt:lpstr>
      <vt:lpstr>Tw Cen MT</vt:lpstr>
      <vt:lpstr>Wingdings</vt:lpstr>
      <vt:lpstr>Wingdings 2</vt:lpstr>
      <vt:lpstr>Διάμεσος</vt:lpstr>
      <vt:lpstr>Εικόνα</vt:lpstr>
      <vt:lpstr>ΧΡΟΝΟΣ ΠΟΥ ΑΠΑΙΤΗΘΗΚΕ ΓΙΑ ΤΗΝ ΑΠΟΚΑΤΑΣΤΑΣΗ ΤΟΥ ΑΡΙΘΜΟΥ ΤΩΝ ΘΕΡΑΠΕΥΤΙΚΩΝ ΠΡΑΞΕΩΝ ΣΕ ΚΕΝΤΡΟ ΗΜΕΡΑΣ ΕΠΕΙΤΑ ΑΠΟ ΤΗΝ ΠΑΝΔΗΜΙΑ COVID-19</vt:lpstr>
      <vt:lpstr>ΧΡΟΝΟΣ ΠΟΥ ΑΠΑΙΤΗΘΗΚΕ ΓΙΑ ΤΗΝ ΑΠΟΚΑΤΑΣΤΑΣΗ ΤΟΥ ΑΡΙΘΜΟΥ ΤΩΝ ΘΕΡΑΠΕΥΤΙΚΩΝ ΠΡΑΞΕΩΝ ΣΕ ΚΕΝΤΡΟ ΗΜΕΡΑΣ ΕΠΕΙΤΑ ΑΠΟ ΤΗΝ ΠΑΝΔΗΜΙΑ COVID-19</vt:lpstr>
      <vt:lpstr>ΧΡΟΝΟΣ ΠΟΥ ΑΠΑΙΤΗΘΗΚΕ ΓΙΑ ΤΗΝ ΑΠΟΚΑΤΑΣΤΑΣΗ ΤΟΥ ΑΡΙΘΜΟΥ ΤΩΝ ΘΕΡΑΠΕΥΤΙΚΩΝ ΠΡΑΞΕΩΝ ΣΕ ΚΕΝΤΡΟ ΗΜΕΡΑΣ ΕΠΕΙΤΑ ΑΠΟ ΤΗΝ ΠΑΝΔΗΜΙΑ COVID-19</vt:lpstr>
      <vt:lpstr>ΧΡΟΝΟΣ ΠΟΥ ΑΠΑΙΤΗΘΗΚΕ ΓΙΑ ΤΗΝ ΑΠΟΚΑΤΑΣΤΑΣΗ ΤΟΥ ΑΡΙΘΜΟΥ ΤΩΝ ΘΕΡΑΠΕΥΤΙΚΩΝ ΠΡΑΞΕΩΝ ΣΕ ΚΕΝΤΡΟ ΗΜΕΡΑΣ ΕΠΕΙΤΑ ΑΠΟ ΤΗΝ ΠΑΝΔΗΜΙΑ COVID-19</vt:lpstr>
      <vt:lpstr>ΧΡΟΝΟΣ ΠΟΥ ΑΠΑΙΤΗΘΗΚΕ ΓΙΑ ΤΗΝ ΑΠΟΚΑΤΑΣΤΑΣΗ ΤΟΥ ΑΡΙΘΜΟΥ ΤΩΝ ΘΕΡΑΠΕΥΤΙΚΩΝ ΠΡΑΞΕΩΝ ΣΕ ΚΕΝΤΡΟ ΗΜΕΡΑΣ ΕΠΕΙΤΑ ΑΠΟ ΤΗΝ ΠΑΝΔΗΜΙΑ COVID-19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2025-04-24T08:38:11Z</dcterms:created>
  <dcterms:modified xsi:type="dcterms:W3CDTF">2025-09-03T09:02:41Z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1032</vt:i4>
  </property>
  <property fmtid="{D5CDD505-2E9C-101B-9397-08002B2CF9AE}" pid="3" name="_Version">
    <vt:lpwstr>12.0.4518</vt:lpwstr>
  </property>
</Properties>
</file>